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3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drawings/drawing4.xml" ContentType="application/vnd.openxmlformats-officedocument.drawingml.chartshapes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drawings/drawing5.xml" ContentType="application/vnd.openxmlformats-officedocument.drawingml.chartshapes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drawings/drawing6.xml" ContentType="application/vnd.openxmlformats-officedocument.drawingml.chartshapes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drawings/drawing7.xml" ContentType="application/vnd.openxmlformats-officedocument.drawingml.chartshapes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drawings/drawing8.xml" ContentType="application/vnd.openxmlformats-officedocument.drawingml.chartshapes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drawings/drawing9.xml" ContentType="application/vnd.openxmlformats-officedocument.drawingml.chartshapes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drawings/drawing10.xml" ContentType="application/vnd.openxmlformats-officedocument.drawingml.chartshapes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drawings/drawing11.xml" ContentType="application/vnd.openxmlformats-officedocument.drawingml.chartshapes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drawings/drawing12.xml" ContentType="application/vnd.openxmlformats-officedocument.drawingml.chartshapes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drawings/drawing13.xml" ContentType="application/vnd.openxmlformats-officedocument.drawingml.chartshapes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drawings/drawing14.xml" ContentType="application/vnd.openxmlformats-officedocument.drawingml.chartshapes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drawings/drawing15.xml" ContentType="application/vnd.openxmlformats-officedocument.drawingml.chartshapes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drawings/drawing1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92" r:id="rId15"/>
    <p:sldId id="271" r:id="rId16"/>
    <p:sldId id="272" r:id="rId17"/>
    <p:sldId id="273" r:id="rId18"/>
    <p:sldId id="274" r:id="rId19"/>
    <p:sldId id="275" r:id="rId20"/>
    <p:sldId id="293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94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3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1.xlsx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chartUserShapes" Target="../drawings/drawing4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2.xlsx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chartUserShapes" Target="../drawings/drawing5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3.xlsx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chartUserShapes" Target="../drawings/drawing6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4.xlsx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chartUserShapes" Target="../drawings/drawing7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5.xlsx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chartUserShapes" Target="../drawings/drawing8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6.xlsx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chartUserShapes" Target="../drawings/drawing9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7.xlsx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chartUserShapes" Target="../drawings/drawing10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8.xlsx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chartUserShapes" Target="../drawings/drawing1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9.xlsx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chartUserShapes" Target="../drawings/drawing12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0.xlsx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chartUserShapes" Target="../drawings/drawing13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1.xlsx"/><Relationship Id="rId2" Type="http://schemas.microsoft.com/office/2011/relationships/chartColorStyle" Target="colors32.xml"/><Relationship Id="rId1" Type="http://schemas.microsoft.com/office/2011/relationships/chartStyle" Target="style32.xml"/><Relationship Id="rId4" Type="http://schemas.openxmlformats.org/officeDocument/2006/relationships/chartUserShapes" Target="../drawings/drawing14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2.xlsx"/><Relationship Id="rId2" Type="http://schemas.microsoft.com/office/2011/relationships/chartColorStyle" Target="colors33.xml"/><Relationship Id="rId1" Type="http://schemas.microsoft.com/office/2011/relationships/chartStyle" Target="style33.xml"/><Relationship Id="rId4" Type="http://schemas.openxmlformats.org/officeDocument/2006/relationships/chartUserShapes" Target="../drawings/drawing15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3.xlsx"/><Relationship Id="rId2" Type="http://schemas.microsoft.com/office/2011/relationships/chartColorStyle" Target="colors34.xml"/><Relationship Id="rId1" Type="http://schemas.microsoft.com/office/2011/relationships/chartStyle" Target="style34.xml"/><Relationship Id="rId4" Type="http://schemas.openxmlformats.org/officeDocument/2006/relationships/chartUserShapes" Target="../drawings/drawing16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Русский язык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Болгарская СОШ №1</c:v>
                </c:pt>
                <c:pt idx="1">
                  <c:v>БСОШ №2</c:v>
                </c:pt>
                <c:pt idx="2">
                  <c:v>Антоновская</c:v>
                </c:pt>
                <c:pt idx="3">
                  <c:v>Бураковская </c:v>
                </c:pt>
                <c:pt idx="4">
                  <c:v>Никольская </c:v>
                </c:pt>
                <c:pt idx="5">
                  <c:v>Полянская СОШ</c:v>
                </c:pt>
                <c:pt idx="6">
                  <c:v>Трёхозёрская </c:v>
                </c:pt>
                <c:pt idx="7">
                  <c:v>Иске Рязяпская </c:v>
                </c:pt>
                <c:pt idx="8">
                  <c:v>КШИ 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100</c:v>
                </c:pt>
                <c:pt idx="1">
                  <c:v>92.3</c:v>
                </c:pt>
                <c:pt idx="2">
                  <c:v>100</c:v>
                </c:pt>
                <c:pt idx="3">
                  <c:v>75</c:v>
                </c:pt>
                <c:pt idx="4">
                  <c:v>83.3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21-4F18-9CFF-4FD65F96DE0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 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Болгарская СОШ №1</c:v>
                </c:pt>
                <c:pt idx="1">
                  <c:v>БСОШ №2</c:v>
                </c:pt>
                <c:pt idx="2">
                  <c:v>Антоновская</c:v>
                </c:pt>
                <c:pt idx="3">
                  <c:v>Бураковская </c:v>
                </c:pt>
                <c:pt idx="4">
                  <c:v>Никольская </c:v>
                </c:pt>
                <c:pt idx="5">
                  <c:v>Полянская СОШ</c:v>
                </c:pt>
                <c:pt idx="6">
                  <c:v>Трёхозёрская </c:v>
                </c:pt>
                <c:pt idx="7">
                  <c:v>Иске Рязяпская </c:v>
                </c:pt>
                <c:pt idx="8">
                  <c:v>КШИ 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66.599999999999994</c:v>
                </c:pt>
                <c:pt idx="1">
                  <c:v>61.5</c:v>
                </c:pt>
                <c:pt idx="2">
                  <c:v>50</c:v>
                </c:pt>
                <c:pt idx="3">
                  <c:v>0</c:v>
                </c:pt>
                <c:pt idx="4">
                  <c:v>33.299999999999997</c:v>
                </c:pt>
                <c:pt idx="5">
                  <c:v>100</c:v>
                </c:pt>
                <c:pt idx="6">
                  <c:v>50</c:v>
                </c:pt>
                <c:pt idx="7">
                  <c:v>100</c:v>
                </c:pt>
                <c:pt idx="8">
                  <c:v>55.8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21-4F18-9CFF-4FD65F96DE0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Зад. 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Болгарская СОШ №1</c:v>
                </c:pt>
                <c:pt idx="1">
                  <c:v>БСОШ №2</c:v>
                </c:pt>
                <c:pt idx="2">
                  <c:v>Антоновская</c:v>
                </c:pt>
                <c:pt idx="3">
                  <c:v>Бураковская </c:v>
                </c:pt>
                <c:pt idx="4">
                  <c:v>Никольская </c:v>
                </c:pt>
                <c:pt idx="5">
                  <c:v>Полянская СОШ</c:v>
                </c:pt>
                <c:pt idx="6">
                  <c:v>Трёхозёрская </c:v>
                </c:pt>
                <c:pt idx="7">
                  <c:v>Иске Рязяпская </c:v>
                </c:pt>
                <c:pt idx="8">
                  <c:v>КШИ 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53.3</c:v>
                </c:pt>
                <c:pt idx="1">
                  <c:v>46</c:v>
                </c:pt>
                <c:pt idx="2">
                  <c:v>50</c:v>
                </c:pt>
                <c:pt idx="3">
                  <c:v>50</c:v>
                </c:pt>
                <c:pt idx="4">
                  <c:v>83.3</c:v>
                </c:pt>
                <c:pt idx="5">
                  <c:v>100</c:v>
                </c:pt>
                <c:pt idx="6">
                  <c:v>100</c:v>
                </c:pt>
                <c:pt idx="7">
                  <c:v>0</c:v>
                </c:pt>
                <c:pt idx="8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21-4F18-9CFF-4FD65F96DE04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зад. 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Болгарская СОШ №1</c:v>
                </c:pt>
                <c:pt idx="1">
                  <c:v>БСОШ №2</c:v>
                </c:pt>
                <c:pt idx="2">
                  <c:v>Антоновская</c:v>
                </c:pt>
                <c:pt idx="3">
                  <c:v>Бураковская </c:v>
                </c:pt>
                <c:pt idx="4">
                  <c:v>Никольская </c:v>
                </c:pt>
                <c:pt idx="5">
                  <c:v>Полянская СОШ</c:v>
                </c:pt>
                <c:pt idx="6">
                  <c:v>Трёхозёрская </c:v>
                </c:pt>
                <c:pt idx="7">
                  <c:v>Иске Рязяпская </c:v>
                </c:pt>
                <c:pt idx="8">
                  <c:v>КШИ </c:v>
                </c:pt>
              </c:strCache>
            </c:strRef>
          </c:cat>
          <c:val>
            <c:numRef>
              <c:f>Лист1!$E$2:$E$10</c:f>
              <c:numCache>
                <c:formatCode>General</c:formatCode>
                <c:ptCount val="9"/>
                <c:pt idx="0">
                  <c:v>40</c:v>
                </c:pt>
                <c:pt idx="1">
                  <c:v>46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  <c:pt idx="5">
                  <c:v>100</c:v>
                </c:pt>
                <c:pt idx="6">
                  <c:v>50</c:v>
                </c:pt>
                <c:pt idx="7">
                  <c:v>100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521-4F18-9CFF-4FD65F96DE04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зад. 24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Болгарская СОШ №1</c:v>
                </c:pt>
                <c:pt idx="1">
                  <c:v>БСОШ №2</c:v>
                </c:pt>
                <c:pt idx="2">
                  <c:v>Антоновская</c:v>
                </c:pt>
                <c:pt idx="3">
                  <c:v>Бураковская </c:v>
                </c:pt>
                <c:pt idx="4">
                  <c:v>Никольская </c:v>
                </c:pt>
                <c:pt idx="5">
                  <c:v>Полянская СОШ</c:v>
                </c:pt>
                <c:pt idx="6">
                  <c:v>Трёхозёрская </c:v>
                </c:pt>
                <c:pt idx="7">
                  <c:v>Иске Рязяпская </c:v>
                </c:pt>
                <c:pt idx="8">
                  <c:v>КШИ </c:v>
                </c:pt>
              </c:strCache>
            </c:strRef>
          </c:cat>
          <c:val>
            <c:numRef>
              <c:f>Лист1!$F$2:$F$10</c:f>
              <c:numCache>
                <c:formatCode>General</c:formatCode>
                <c:ptCount val="9"/>
                <c:pt idx="0">
                  <c:v>80</c:v>
                </c:pt>
                <c:pt idx="1">
                  <c:v>76.900000000000006</c:v>
                </c:pt>
                <c:pt idx="2">
                  <c:v>100</c:v>
                </c:pt>
                <c:pt idx="3">
                  <c:v>25</c:v>
                </c:pt>
                <c:pt idx="4">
                  <c:v>66</c:v>
                </c:pt>
                <c:pt idx="5">
                  <c:v>100</c:v>
                </c:pt>
                <c:pt idx="6">
                  <c:v>50</c:v>
                </c:pt>
                <c:pt idx="7">
                  <c:v>100</c:v>
                </c:pt>
                <c:pt idx="8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21-4F18-9CFF-4FD65F96DE04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зад. 26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Болгарская СОШ №1</c:v>
                </c:pt>
                <c:pt idx="1">
                  <c:v>БСОШ №2</c:v>
                </c:pt>
                <c:pt idx="2">
                  <c:v>Антоновская</c:v>
                </c:pt>
                <c:pt idx="3">
                  <c:v>Бураковская </c:v>
                </c:pt>
                <c:pt idx="4">
                  <c:v>Никольская </c:v>
                </c:pt>
                <c:pt idx="5">
                  <c:v>Полянская СОШ</c:v>
                </c:pt>
                <c:pt idx="6">
                  <c:v>Трёхозёрская </c:v>
                </c:pt>
                <c:pt idx="7">
                  <c:v>Иске Рязяпская </c:v>
                </c:pt>
                <c:pt idx="8">
                  <c:v>КШИ </c:v>
                </c:pt>
              </c:strCache>
            </c:strRef>
          </c:cat>
          <c:val>
            <c:numRef>
              <c:f>Лист1!$G$2:$G$10</c:f>
              <c:numCache>
                <c:formatCode>General</c:formatCode>
                <c:ptCount val="9"/>
                <c:pt idx="0">
                  <c:v>82</c:v>
                </c:pt>
                <c:pt idx="1">
                  <c:v>84</c:v>
                </c:pt>
                <c:pt idx="2">
                  <c:v>83</c:v>
                </c:pt>
                <c:pt idx="3">
                  <c:v>50</c:v>
                </c:pt>
                <c:pt idx="4">
                  <c:v>88.8</c:v>
                </c:pt>
                <c:pt idx="5">
                  <c:v>100</c:v>
                </c:pt>
                <c:pt idx="6">
                  <c:v>83.3</c:v>
                </c:pt>
                <c:pt idx="7">
                  <c:v>100</c:v>
                </c:pt>
                <c:pt idx="8">
                  <c:v>77.7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521-4F18-9CFF-4FD65F96DE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1708928"/>
        <c:axId val="311706432"/>
      </c:barChart>
      <c:catAx>
        <c:axId val="311708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1706432"/>
        <c:crosses val="autoZero"/>
        <c:auto val="1"/>
        <c:lblAlgn val="ctr"/>
        <c:lblOffset val="100"/>
        <c:noMultiLvlLbl val="0"/>
      </c:catAx>
      <c:valAx>
        <c:axId val="311706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1708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Общество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БСОШ №1</c:v>
                </c:pt>
                <c:pt idx="1">
                  <c:v>БСОШ №2</c:v>
                </c:pt>
                <c:pt idx="2">
                  <c:v>Антоновская</c:v>
                </c:pt>
                <c:pt idx="3">
                  <c:v>Никольская</c:v>
                </c:pt>
                <c:pt idx="4">
                  <c:v>КШИ</c:v>
                </c:pt>
                <c:pt idx="5">
                  <c:v>Бураковская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66.599999999999994</c:v>
                </c:pt>
                <c:pt idx="1">
                  <c:v>80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3D-47FB-8EF6-BE8874D8F6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1120704"/>
        <c:axId val="251121536"/>
      </c:barChart>
      <c:catAx>
        <c:axId val="25112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1121536"/>
        <c:crosses val="autoZero"/>
        <c:auto val="1"/>
        <c:lblAlgn val="ctr"/>
        <c:lblOffset val="100"/>
        <c:noMultiLvlLbl val="0"/>
      </c:catAx>
      <c:valAx>
        <c:axId val="251121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1120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4B0-42B5-944E-1D448669D523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4B0-42B5-944E-1D448669D523}"/>
              </c:ext>
            </c:extLst>
          </c:dPt>
          <c:dPt>
            <c:idx val="6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B4B0-42B5-944E-1D448669D523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4B0-42B5-944E-1D448669D52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Химия(23)</c:v>
                </c:pt>
                <c:pt idx="1">
                  <c:v>Химия(26)</c:v>
                </c:pt>
                <c:pt idx="2">
                  <c:v>Химия (27)</c:v>
                </c:pt>
                <c:pt idx="3">
                  <c:v>Химия (28)</c:v>
                </c:pt>
                <c:pt idx="4">
                  <c:v>Биология (3)</c:v>
                </c:pt>
                <c:pt idx="5">
                  <c:v>Биология (28)</c:v>
                </c:pt>
                <c:pt idx="6">
                  <c:v>Биология (29)</c:v>
                </c:pt>
                <c:pt idx="7">
                  <c:v>Общество(9)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37.5</c:v>
                </c:pt>
                <c:pt idx="1">
                  <c:v>50</c:v>
                </c:pt>
                <c:pt idx="2">
                  <c:v>75</c:v>
                </c:pt>
                <c:pt idx="3">
                  <c:v>0</c:v>
                </c:pt>
                <c:pt idx="4">
                  <c:v>100</c:v>
                </c:pt>
                <c:pt idx="5">
                  <c:v>30.5</c:v>
                </c:pt>
                <c:pt idx="6">
                  <c:v>41.6</c:v>
                </c:pt>
                <c:pt idx="7">
                  <c:v>91.1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B0-42B5-944E-1D448669D52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Лист1!$A$2:$A$9</c:f>
              <c:strCache>
                <c:ptCount val="8"/>
                <c:pt idx="0">
                  <c:v>Химия(23)</c:v>
                </c:pt>
                <c:pt idx="1">
                  <c:v>Химия(26)</c:v>
                </c:pt>
                <c:pt idx="2">
                  <c:v>Химия (27)</c:v>
                </c:pt>
                <c:pt idx="3">
                  <c:v>Химия (28)</c:v>
                </c:pt>
                <c:pt idx="4">
                  <c:v>Биология (3)</c:v>
                </c:pt>
                <c:pt idx="5">
                  <c:v>Биология (28)</c:v>
                </c:pt>
                <c:pt idx="6">
                  <c:v>Биология (29)</c:v>
                </c:pt>
                <c:pt idx="7">
                  <c:v>Общество(9)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87</c:v>
                </c:pt>
                <c:pt idx="1">
                  <c:v>71</c:v>
                </c:pt>
                <c:pt idx="2">
                  <c:v>83</c:v>
                </c:pt>
                <c:pt idx="3">
                  <c:v>52</c:v>
                </c:pt>
                <c:pt idx="4">
                  <c:v>81</c:v>
                </c:pt>
                <c:pt idx="5">
                  <c:v>44</c:v>
                </c:pt>
                <c:pt idx="6">
                  <c:v>40</c:v>
                </c:pt>
                <c:pt idx="7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B0-42B5-944E-1D448669D5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7698592"/>
        <c:axId val="237698176"/>
      </c:barChart>
      <c:catAx>
        <c:axId val="23769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7698176"/>
        <c:crosses val="autoZero"/>
        <c:auto val="1"/>
        <c:lblAlgn val="ctr"/>
        <c:lblOffset val="100"/>
        <c:noMultiLvlLbl val="0"/>
      </c:catAx>
      <c:valAx>
        <c:axId val="237698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7698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ru-RU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Математика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 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КШИ</c:v>
                </c:pt>
                <c:pt idx="3">
                  <c:v>Никольская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88.9</c:v>
                </c:pt>
                <c:pt idx="2">
                  <c:v>85.7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11-4AD2-9BD4-BE6A914DC2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Химия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 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  <c:pt idx="3">
                  <c:v>Антионовская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  <c:pt idx="2">
                  <c:v>100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6A-438B-A72D-E87ABBD324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КЕГЭ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</c:v>
                </c:pt>
                <c:pt idx="1">
                  <c:v>33.299999999999997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F6-4CE0-A0C3-6E5B9DC2D5B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F6-4CE0-A0C3-6E5B9DC2D5B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зад.10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100</c:v>
                </c:pt>
                <c:pt idx="1">
                  <c:v>66.599999999999994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6F6-4CE0-A0C3-6E5B9DC2D5B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зад.17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6F6-4CE0-A0C3-6E5B9DC2D5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Биология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Никольская</c:v>
                </c:pt>
                <c:pt idx="2">
                  <c:v>Антоновская</c:v>
                </c:pt>
                <c:pt idx="3">
                  <c:v>Полянская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25</c:v>
                </c:pt>
                <c:pt idx="1">
                  <c:v>33.299999999999997</c:v>
                </c:pt>
                <c:pt idx="2">
                  <c:v>50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27-4DA6-886C-F727CB0E4F8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 29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Никольская</c:v>
                </c:pt>
                <c:pt idx="2">
                  <c:v>Антоновская</c:v>
                </c:pt>
                <c:pt idx="3">
                  <c:v>Полянская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</c:v>
                </c:pt>
                <c:pt idx="1">
                  <c:v>66.599999999999994</c:v>
                </c:pt>
                <c:pt idx="2">
                  <c:v>100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27-4DA6-886C-F727CB0E4F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Общество 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БСОШ №1</c:v>
                </c:pt>
                <c:pt idx="1">
                  <c:v>БСОШ №2</c:v>
                </c:pt>
                <c:pt idx="2">
                  <c:v>Антоновская</c:v>
                </c:pt>
                <c:pt idx="3">
                  <c:v>КШИ </c:v>
                </c:pt>
                <c:pt idx="4">
                  <c:v>Никольская</c:v>
                </c:pt>
                <c:pt idx="5">
                  <c:v>Бураковская 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</c:v>
                </c:pt>
                <c:pt idx="1">
                  <c:v>25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37-4EAF-A8B6-8D622FA015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Матем (3)</c:v>
                </c:pt>
                <c:pt idx="1">
                  <c:v>Химия(21)</c:v>
                </c:pt>
                <c:pt idx="2">
                  <c:v>Информатика (8)</c:v>
                </c:pt>
                <c:pt idx="3">
                  <c:v>Информатика(9)</c:v>
                </c:pt>
                <c:pt idx="4">
                  <c:v>Информатик(10)</c:v>
                </c:pt>
                <c:pt idx="5">
                  <c:v>Информатика(17)</c:v>
                </c:pt>
                <c:pt idx="6">
                  <c:v>Биология(6)</c:v>
                </c:pt>
                <c:pt idx="7">
                  <c:v>Биология(29)</c:v>
                </c:pt>
                <c:pt idx="8">
                  <c:v>Общество(9)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93.6</c:v>
                </c:pt>
                <c:pt idx="1">
                  <c:v>25</c:v>
                </c:pt>
                <c:pt idx="2">
                  <c:v>11.1</c:v>
                </c:pt>
                <c:pt idx="3">
                  <c:v>0</c:v>
                </c:pt>
                <c:pt idx="4">
                  <c:v>88.8</c:v>
                </c:pt>
                <c:pt idx="5">
                  <c:v>0</c:v>
                </c:pt>
                <c:pt idx="6">
                  <c:v>39.6</c:v>
                </c:pt>
                <c:pt idx="7">
                  <c:v>41.6</c:v>
                </c:pt>
                <c:pt idx="8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EE-41EA-9B93-F53C48A975E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Матем (3)</c:v>
                </c:pt>
                <c:pt idx="1">
                  <c:v>Химия(21)</c:v>
                </c:pt>
                <c:pt idx="2">
                  <c:v>Информатика (8)</c:v>
                </c:pt>
                <c:pt idx="3">
                  <c:v>Информатика(9)</c:v>
                </c:pt>
                <c:pt idx="4">
                  <c:v>Информатик(10)</c:v>
                </c:pt>
                <c:pt idx="5">
                  <c:v>Информатика(17)</c:v>
                </c:pt>
                <c:pt idx="6">
                  <c:v>Биология(6)</c:v>
                </c:pt>
                <c:pt idx="7">
                  <c:v>Биология(29)</c:v>
                </c:pt>
                <c:pt idx="8">
                  <c:v>Общество(9)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97</c:v>
                </c:pt>
                <c:pt idx="1">
                  <c:v>78</c:v>
                </c:pt>
                <c:pt idx="2">
                  <c:v>40</c:v>
                </c:pt>
                <c:pt idx="3">
                  <c:v>26</c:v>
                </c:pt>
                <c:pt idx="4">
                  <c:v>82</c:v>
                </c:pt>
                <c:pt idx="5">
                  <c:v>27</c:v>
                </c:pt>
                <c:pt idx="6">
                  <c:v>48</c:v>
                </c:pt>
                <c:pt idx="7">
                  <c:v>40</c:v>
                </c:pt>
                <c:pt idx="8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EE-41EA-9B93-F53C48A975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Русский 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БСОШ №1</c:v>
                </c:pt>
                <c:pt idx="1">
                  <c:v>БСОШ №2</c:v>
                </c:pt>
                <c:pt idx="2">
                  <c:v>Антоновская</c:v>
                </c:pt>
                <c:pt idx="3">
                  <c:v>КШИ </c:v>
                </c:pt>
                <c:pt idx="4">
                  <c:v>Никольская</c:v>
                </c:pt>
                <c:pt idx="5">
                  <c:v>Бураковская </c:v>
                </c:pt>
                <c:pt idx="6">
                  <c:v>Полянская</c:v>
                </c:pt>
                <c:pt idx="7">
                  <c:v>Трёхозёрская</c:v>
                </c:pt>
                <c:pt idx="8">
                  <c:v>Иске Рязяпская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93.3</c:v>
                </c:pt>
                <c:pt idx="1">
                  <c:v>92.3</c:v>
                </c:pt>
                <c:pt idx="2">
                  <c:v>100</c:v>
                </c:pt>
                <c:pt idx="3">
                  <c:v>66.599999999999994</c:v>
                </c:pt>
                <c:pt idx="4">
                  <c:v>83.3</c:v>
                </c:pt>
                <c:pt idx="5">
                  <c:v>75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7B-4C82-A2ED-218C291BA8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Математика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зад.13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КШИ </c:v>
                </c:pt>
                <c:pt idx="3">
                  <c:v>Никольская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7E-4F0F-9F7A-A6D8EB0DC50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КШИ </c:v>
                </c:pt>
                <c:pt idx="3">
                  <c:v>Никольская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7E-4F0F-9F7A-A6D8EB0DC50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зад.18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КШИ </c:v>
                </c:pt>
                <c:pt idx="3">
                  <c:v>Никольская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71.400000000000006</c:v>
                </c:pt>
                <c:pt idx="1">
                  <c:v>77.7</c:v>
                </c:pt>
                <c:pt idx="2">
                  <c:v>71.400000000000006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87E-4F0F-9F7A-A6D8EB0DC5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Математика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Болгарская СОШ №1</c:v>
                </c:pt>
                <c:pt idx="1">
                  <c:v>Болгарская СОШ №2</c:v>
                </c:pt>
                <c:pt idx="2">
                  <c:v>КШИ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66.599999999999994</c:v>
                </c:pt>
                <c:pt idx="1">
                  <c:v>55.5</c:v>
                </c:pt>
                <c:pt idx="2">
                  <c:v>14.2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A6-4BF2-9450-821A472EDAF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 10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Болгарская СОШ №1</c:v>
                </c:pt>
                <c:pt idx="1">
                  <c:v>Болгарская СОШ №2</c:v>
                </c:pt>
                <c:pt idx="2">
                  <c:v>КШИ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66.599999999999994</c:v>
                </c:pt>
                <c:pt idx="1">
                  <c:v>77.7</c:v>
                </c:pt>
                <c:pt idx="2">
                  <c:v>42.8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A6-4BF2-9450-821A472EDA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2983712"/>
        <c:axId val="258187760"/>
      </c:barChart>
      <c:catAx>
        <c:axId val="34298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8187760"/>
        <c:crosses val="autoZero"/>
        <c:auto val="1"/>
        <c:lblAlgn val="ctr"/>
        <c:lblOffset val="100"/>
        <c:noMultiLvlLbl val="0"/>
      </c:catAx>
      <c:valAx>
        <c:axId val="258187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2983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Физика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КШИ </c:v>
                </c:pt>
                <c:pt idx="3">
                  <c:v>Никольская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00-4A8C-B166-F14664A6966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 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КШИ </c:v>
                </c:pt>
                <c:pt idx="3">
                  <c:v>Никольская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50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00-4A8C-B166-F14664A696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химия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29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Антоновская</c:v>
                </c:pt>
                <c:pt idx="3">
                  <c:v>Никольская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C8-44F5-839E-67C639FACF4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 30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Антоновская</c:v>
                </c:pt>
                <c:pt idx="3">
                  <c:v>Никольская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12.5</c:v>
                </c:pt>
                <c:pt idx="1">
                  <c:v>25</c:v>
                </c:pt>
                <c:pt idx="2">
                  <c:v>0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C8-44F5-839E-67C639FACF4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зад 31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Антоновская</c:v>
                </c:pt>
                <c:pt idx="3">
                  <c:v>Никольская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C8-44F5-839E-67C639FACF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биология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Антоновская</c:v>
                </c:pt>
                <c:pt idx="2">
                  <c:v>Никольская</c:v>
                </c:pt>
                <c:pt idx="3">
                  <c:v>Полянская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75</c:v>
                </c:pt>
                <c:pt idx="1">
                  <c:v>50</c:v>
                </c:pt>
                <c:pt idx="2">
                  <c:v>83.3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FC-48ED-A9A7-6465F6B462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история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БСОШ №1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66.599999999999994</c:v>
                </c:pt>
                <c:pt idx="1">
                  <c:v>83.3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82-435D-92AC-A0812D58402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 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БСОШ №1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33.299999999999997</c:v>
                </c:pt>
                <c:pt idx="1">
                  <c:v>66.599999999999994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82-435D-92AC-A0812D5840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общество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БСОШ №1</c:v>
                </c:pt>
                <c:pt idx="1">
                  <c:v>БСОШ №2</c:v>
                </c:pt>
                <c:pt idx="2">
                  <c:v>КШИ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75</c:v>
                </c:pt>
                <c:pt idx="1">
                  <c:v>80</c:v>
                </c:pt>
                <c:pt idx="2">
                  <c:v>31.2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34-423C-9AE1-ACD2478D6C2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 11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БСОШ №1</c:v>
                </c:pt>
                <c:pt idx="1">
                  <c:v>БСОШ №2</c:v>
                </c:pt>
                <c:pt idx="2">
                  <c:v>КШИ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87.5</c:v>
                </c:pt>
                <c:pt idx="1">
                  <c:v>80</c:v>
                </c:pt>
                <c:pt idx="2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34-423C-9AE1-ACD2478D6C2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зад.16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БСОШ №1</c:v>
                </c:pt>
                <c:pt idx="1">
                  <c:v>БСОШ №2</c:v>
                </c:pt>
                <c:pt idx="2">
                  <c:v>КШИ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50</c:v>
                </c:pt>
                <c:pt idx="1">
                  <c:v>80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D34-423C-9AE1-ACD2478D6C2B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за.18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БСОШ №1</c:v>
                </c:pt>
                <c:pt idx="1">
                  <c:v>БСОШ №2</c:v>
                </c:pt>
                <c:pt idx="2">
                  <c:v>КШИ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25</c:v>
                </c:pt>
                <c:pt idx="1">
                  <c:v>40</c:v>
                </c:pt>
                <c:pt idx="2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D34-423C-9AE1-ACD2478D6C2B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зад.19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БСОШ №1</c:v>
                </c:pt>
                <c:pt idx="1">
                  <c:v>БСОШ №2</c:v>
                </c:pt>
                <c:pt idx="2">
                  <c:v>КШИ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25</c:v>
                </c:pt>
                <c:pt idx="1">
                  <c:v>26.6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34-423C-9AE1-ACD2478D6C2B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зад. 23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БСОШ №1</c:v>
                </c:pt>
                <c:pt idx="1">
                  <c:v>БСОШ №2</c:v>
                </c:pt>
                <c:pt idx="2">
                  <c:v>КШИ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33.299999999999997</c:v>
                </c:pt>
                <c:pt idx="1">
                  <c:v>20</c:v>
                </c:pt>
                <c:pt idx="2">
                  <c:v>33.299999999999997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D34-423C-9AE1-ACD2478D6C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литература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ад.1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БСОШ №2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27-4517-87D3-A55D4663EEC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БСОШ №2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27-4517-87D3-A55D4663EEC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зад.4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БСОШ №2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27-4517-87D3-A55D4663EECE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зад.7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БСОШ №2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B27-4517-87D3-A55D4663EECE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зад.8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БСОШ №2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27-4517-87D3-A55D4663EECE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зад.9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БСОШ №2</c:v>
                </c:pt>
              </c:strCache>
            </c:strRef>
          </c:cat>
          <c:val>
            <c:numRef>
              <c:f>Лист1!$G$2:$G$3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B27-4517-87D3-A55D4663EE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F30A-48BA-B589-C3D51453C7EF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F30A-48BA-B589-C3D51453C7EF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30A-48BA-B589-C3D51453C7EF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F30A-48BA-B589-C3D51453C7EF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F30A-48BA-B589-C3D51453C7EF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F30A-48BA-B589-C3D51453C7EF}"/>
              </c:ext>
            </c:extLst>
          </c:dPt>
          <c:dPt>
            <c:idx val="15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F30A-48BA-B589-C3D51453C7EF}"/>
              </c:ext>
            </c:extLst>
          </c:dPt>
          <c:dPt>
            <c:idx val="16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F30A-48BA-B589-C3D51453C7EF}"/>
              </c:ext>
            </c:extLst>
          </c:dPt>
          <c:dPt>
            <c:idx val="1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F30A-48BA-B589-C3D51453C7EF}"/>
              </c:ext>
            </c:extLst>
          </c:dPt>
          <c:dPt>
            <c:idx val="18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F30A-48BA-B589-C3D51453C7EF}"/>
              </c:ext>
            </c:extLst>
          </c:dPt>
          <c:dPt>
            <c:idx val="19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F30A-48BA-B589-C3D51453C7EF}"/>
              </c:ext>
            </c:extLst>
          </c:dPt>
          <c:dPt>
            <c:idx val="2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F30A-48BA-B589-C3D51453C7E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Лист1!$A$2:$A$28</c:f>
              <c:strCache>
                <c:ptCount val="27"/>
                <c:pt idx="0">
                  <c:v>Русский(2)</c:v>
                </c:pt>
                <c:pt idx="1">
                  <c:v>Русский(5)</c:v>
                </c:pt>
                <c:pt idx="2">
                  <c:v>Русский(7)</c:v>
                </c:pt>
                <c:pt idx="3">
                  <c:v>Русский (21)</c:v>
                </c:pt>
                <c:pt idx="4">
                  <c:v>Матем (13)</c:v>
                </c:pt>
                <c:pt idx="5">
                  <c:v>Матем (16)</c:v>
                </c:pt>
                <c:pt idx="6">
                  <c:v>Матем (18)</c:v>
                </c:pt>
                <c:pt idx="7">
                  <c:v>Физика(22)</c:v>
                </c:pt>
                <c:pt idx="8">
                  <c:v>Физика(23)</c:v>
                </c:pt>
                <c:pt idx="9">
                  <c:v>Химия(29)</c:v>
                </c:pt>
                <c:pt idx="10">
                  <c:v>Химия(30)</c:v>
                </c:pt>
                <c:pt idx="11">
                  <c:v>Химия (31)</c:v>
                </c:pt>
                <c:pt idx="12">
                  <c:v>Бология(2)</c:v>
                </c:pt>
                <c:pt idx="13">
                  <c:v>История(18)</c:v>
                </c:pt>
                <c:pt idx="14">
                  <c:v>История(21)</c:v>
                </c:pt>
                <c:pt idx="15">
                  <c:v>Общество(7)</c:v>
                </c:pt>
                <c:pt idx="16">
                  <c:v>Общество (11)</c:v>
                </c:pt>
                <c:pt idx="17">
                  <c:v>Общество(16)</c:v>
                </c:pt>
                <c:pt idx="18">
                  <c:v>Общество(18)</c:v>
                </c:pt>
                <c:pt idx="19">
                  <c:v>Общество(19)</c:v>
                </c:pt>
                <c:pt idx="20">
                  <c:v>Общество(23)</c:v>
                </c:pt>
                <c:pt idx="21">
                  <c:v>Литер(1)</c:v>
                </c:pt>
                <c:pt idx="22">
                  <c:v>Литер(3)</c:v>
                </c:pt>
                <c:pt idx="23">
                  <c:v>Литер(4)</c:v>
                </c:pt>
                <c:pt idx="24">
                  <c:v>Литер(7)</c:v>
                </c:pt>
                <c:pt idx="25">
                  <c:v>Литер(8)</c:v>
                </c:pt>
                <c:pt idx="26">
                  <c:v>Литер(9)</c:v>
                </c:pt>
              </c:strCache>
            </c:strRef>
          </c:cat>
          <c:val>
            <c:numRef>
              <c:f>Лист1!$B$2:$B$28</c:f>
              <c:numCache>
                <c:formatCode>General</c:formatCode>
                <c:ptCount val="27"/>
                <c:pt idx="0">
                  <c:v>90</c:v>
                </c:pt>
                <c:pt idx="1">
                  <c:v>65.2</c:v>
                </c:pt>
                <c:pt idx="2">
                  <c:v>63.3</c:v>
                </c:pt>
                <c:pt idx="3">
                  <c:v>48.9</c:v>
                </c:pt>
                <c:pt idx="4">
                  <c:v>0</c:v>
                </c:pt>
                <c:pt idx="5">
                  <c:v>0</c:v>
                </c:pt>
                <c:pt idx="6">
                  <c:v>67.599999999999994</c:v>
                </c:pt>
                <c:pt idx="7">
                  <c:v>100</c:v>
                </c:pt>
                <c:pt idx="8">
                  <c:v>87.5</c:v>
                </c:pt>
                <c:pt idx="9">
                  <c:v>12.5</c:v>
                </c:pt>
                <c:pt idx="10">
                  <c:v>15.6</c:v>
                </c:pt>
                <c:pt idx="11">
                  <c:v>0</c:v>
                </c:pt>
                <c:pt idx="12">
                  <c:v>77</c:v>
                </c:pt>
                <c:pt idx="13">
                  <c:v>74.900000000000006</c:v>
                </c:pt>
                <c:pt idx="14">
                  <c:v>49.9</c:v>
                </c:pt>
                <c:pt idx="15">
                  <c:v>56</c:v>
                </c:pt>
                <c:pt idx="16">
                  <c:v>65.400000000000006</c:v>
                </c:pt>
                <c:pt idx="17">
                  <c:v>53.3</c:v>
                </c:pt>
                <c:pt idx="18">
                  <c:v>12.9</c:v>
                </c:pt>
                <c:pt idx="19">
                  <c:v>40.5</c:v>
                </c:pt>
                <c:pt idx="20">
                  <c:v>25.5</c:v>
                </c:pt>
                <c:pt idx="21">
                  <c:v>100</c:v>
                </c:pt>
                <c:pt idx="22">
                  <c:v>75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0A-48BA-B589-C3D51453C7E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F30A-48BA-B589-C3D51453C7E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30A-48BA-B589-C3D51453C7EF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30A-48BA-B589-C3D51453C7E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Лист1!$A$2:$A$28</c:f>
              <c:strCache>
                <c:ptCount val="27"/>
                <c:pt idx="0">
                  <c:v>Русский(2)</c:v>
                </c:pt>
                <c:pt idx="1">
                  <c:v>Русский(5)</c:v>
                </c:pt>
                <c:pt idx="2">
                  <c:v>Русский(7)</c:v>
                </c:pt>
                <c:pt idx="3">
                  <c:v>Русский (21)</c:v>
                </c:pt>
                <c:pt idx="4">
                  <c:v>Матем (13)</c:v>
                </c:pt>
                <c:pt idx="5">
                  <c:v>Матем (16)</c:v>
                </c:pt>
                <c:pt idx="6">
                  <c:v>Матем (18)</c:v>
                </c:pt>
                <c:pt idx="7">
                  <c:v>Физика(22)</c:v>
                </c:pt>
                <c:pt idx="8">
                  <c:v>Физика(23)</c:v>
                </c:pt>
                <c:pt idx="9">
                  <c:v>Химия(29)</c:v>
                </c:pt>
                <c:pt idx="10">
                  <c:v>Химия(30)</c:v>
                </c:pt>
                <c:pt idx="11">
                  <c:v>Химия (31)</c:v>
                </c:pt>
                <c:pt idx="12">
                  <c:v>Бология(2)</c:v>
                </c:pt>
                <c:pt idx="13">
                  <c:v>История(18)</c:v>
                </c:pt>
                <c:pt idx="14">
                  <c:v>История(21)</c:v>
                </c:pt>
                <c:pt idx="15">
                  <c:v>Общество(7)</c:v>
                </c:pt>
                <c:pt idx="16">
                  <c:v>Общество (11)</c:v>
                </c:pt>
                <c:pt idx="17">
                  <c:v>Общество(16)</c:v>
                </c:pt>
                <c:pt idx="18">
                  <c:v>Общество(18)</c:v>
                </c:pt>
                <c:pt idx="19">
                  <c:v>Общество(19)</c:v>
                </c:pt>
                <c:pt idx="20">
                  <c:v>Общество(23)</c:v>
                </c:pt>
                <c:pt idx="21">
                  <c:v>Литер(1)</c:v>
                </c:pt>
                <c:pt idx="22">
                  <c:v>Литер(3)</c:v>
                </c:pt>
                <c:pt idx="23">
                  <c:v>Литер(4)</c:v>
                </c:pt>
                <c:pt idx="24">
                  <c:v>Литер(7)</c:v>
                </c:pt>
                <c:pt idx="25">
                  <c:v>Литер(8)</c:v>
                </c:pt>
                <c:pt idx="26">
                  <c:v>Литер(9)</c:v>
                </c:pt>
              </c:strCache>
            </c:strRef>
          </c:cat>
          <c:val>
            <c:numRef>
              <c:f>Лист1!$C$2:$C$28</c:f>
              <c:numCache>
                <c:formatCode>General</c:formatCode>
                <c:ptCount val="27"/>
                <c:pt idx="0">
                  <c:v>84</c:v>
                </c:pt>
                <c:pt idx="1">
                  <c:v>72</c:v>
                </c:pt>
                <c:pt idx="2">
                  <c:v>89</c:v>
                </c:pt>
                <c:pt idx="3">
                  <c:v>46</c:v>
                </c:pt>
                <c:pt idx="4">
                  <c:v>3</c:v>
                </c:pt>
                <c:pt idx="5">
                  <c:v>4</c:v>
                </c:pt>
                <c:pt idx="6">
                  <c:v>20</c:v>
                </c:pt>
                <c:pt idx="7">
                  <c:v>89</c:v>
                </c:pt>
                <c:pt idx="8">
                  <c:v>87</c:v>
                </c:pt>
                <c:pt idx="9">
                  <c:v>40</c:v>
                </c:pt>
                <c:pt idx="10">
                  <c:v>58</c:v>
                </c:pt>
                <c:pt idx="11">
                  <c:v>59</c:v>
                </c:pt>
                <c:pt idx="12">
                  <c:v>64</c:v>
                </c:pt>
                <c:pt idx="13">
                  <c:v>33</c:v>
                </c:pt>
                <c:pt idx="14">
                  <c:v>29</c:v>
                </c:pt>
                <c:pt idx="15">
                  <c:v>62</c:v>
                </c:pt>
                <c:pt idx="16">
                  <c:v>74</c:v>
                </c:pt>
                <c:pt idx="17">
                  <c:v>73</c:v>
                </c:pt>
                <c:pt idx="18">
                  <c:v>43</c:v>
                </c:pt>
                <c:pt idx="19">
                  <c:v>34</c:v>
                </c:pt>
                <c:pt idx="20">
                  <c:v>59</c:v>
                </c:pt>
                <c:pt idx="21">
                  <c:v>88</c:v>
                </c:pt>
                <c:pt idx="22">
                  <c:v>64</c:v>
                </c:pt>
                <c:pt idx="23">
                  <c:v>86</c:v>
                </c:pt>
                <c:pt idx="24">
                  <c:v>85</c:v>
                </c:pt>
                <c:pt idx="25">
                  <c:v>86</c:v>
                </c:pt>
                <c:pt idx="26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0A-48BA-B589-C3D51453C7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математика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  <c:pt idx="3">
                  <c:v>КШИ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66.599999999999994</c:v>
                </c:pt>
                <c:pt idx="1">
                  <c:v>55.5</c:v>
                </c:pt>
                <c:pt idx="2">
                  <c:v>100</c:v>
                </c:pt>
                <c:pt idx="3">
                  <c:v>14.3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40-431B-A7B5-9671671EC7E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 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  <c:pt idx="3">
                  <c:v>КШИ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100</c:v>
                </c:pt>
                <c:pt idx="1">
                  <c:v>88.8</c:v>
                </c:pt>
                <c:pt idx="2">
                  <c:v>100</c:v>
                </c:pt>
                <c:pt idx="3">
                  <c:v>71.400000000000006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40-431B-A7B5-9671671EC7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физика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ад. 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  <c:pt idx="3">
                  <c:v>КШИ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50</c:v>
                </c:pt>
                <c:pt idx="2">
                  <c:v>100</c:v>
                </c:pt>
                <c:pt idx="3">
                  <c:v>16.600000000000001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E0-4DBC-9510-F05C05D979C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 11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  <c:pt idx="3">
                  <c:v>КШИ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100</c:v>
                </c:pt>
                <c:pt idx="1">
                  <c:v>66.599999999999994</c:v>
                </c:pt>
                <c:pt idx="2">
                  <c:v>0</c:v>
                </c:pt>
                <c:pt idx="3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E0-4DBC-9510-F05C05D979C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зад. 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  <c:pt idx="3">
                  <c:v>КШИ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E0-4DBC-9510-F05C05D979C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зад. 21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  <c:pt idx="3">
                  <c:v>КШИ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100</c:v>
                </c:pt>
                <c:pt idx="1">
                  <c:v>16.600000000000001</c:v>
                </c:pt>
                <c:pt idx="2">
                  <c:v>50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E0-4DBC-9510-F05C05D979CD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зад. 22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  <c:pt idx="3">
                  <c:v>КШИ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E0-4DBC-9510-F05C05D979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химия</a:t>
            </a:r>
            <a:endParaRPr lang="ru-RU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  <c:pt idx="3">
                  <c:v>Антоновская 0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100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46-4BAF-B490-AAD7337177B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 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  <c:pt idx="3">
                  <c:v>Антоновская 0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  <c:pt idx="2">
                  <c:v>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46-4BAF-B490-AAD7337177B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зад. 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  <c:pt idx="3">
                  <c:v>Антоновская 0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100</c:v>
                </c:pt>
                <c:pt idx="2">
                  <c:v>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46-4BAF-B490-AAD7337177B5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зад. 21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  <c:pt idx="3">
                  <c:v>Антоновская 0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046-4BAF-B490-AAD7337177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Химия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Антоновская СОШ</c:v>
                </c:pt>
                <c:pt idx="3">
                  <c:v>Никольская СОШ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50</c:v>
                </c:pt>
                <c:pt idx="1">
                  <c:v>100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E0-4DC5-B98C-52FEE4294AB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 29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Антоновская СОШ</c:v>
                </c:pt>
                <c:pt idx="3">
                  <c:v>Никольская СОШ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E0-4DC5-B98C-52FEE4294AB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зад.30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Антоновская СОШ</c:v>
                </c:pt>
                <c:pt idx="3">
                  <c:v>Никольская СОШ 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9E0-4DC5-B98C-52FEE4294AB1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зад. 31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Антоновская СОШ</c:v>
                </c:pt>
                <c:pt idx="3">
                  <c:v>Никольская СОШ 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12.5</c:v>
                </c:pt>
                <c:pt idx="1">
                  <c:v>25</c:v>
                </c:pt>
                <c:pt idx="2">
                  <c:v>0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9E0-4DC5-B98C-52FEE4294AB1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зад. 34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Антоновская СОШ</c:v>
                </c:pt>
                <c:pt idx="3">
                  <c:v>Никольская СОШ 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E0-4DC5-B98C-52FEE4294A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743984"/>
        <c:axId val="131743152"/>
      </c:barChart>
      <c:catAx>
        <c:axId val="13174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743152"/>
        <c:crosses val="autoZero"/>
        <c:auto val="1"/>
        <c:lblAlgn val="ctr"/>
        <c:lblOffset val="100"/>
        <c:noMultiLvlLbl val="0"/>
      </c:catAx>
      <c:valAx>
        <c:axId val="131743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743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КЕГЭ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100</c:v>
                </c:pt>
                <c:pt idx="1">
                  <c:v>80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D0-4025-9E82-BE5599CA520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 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0</c:v>
                </c:pt>
                <c:pt idx="1">
                  <c:v>20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D0-4025-9E82-BE5599CA520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зад. 13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100</c:v>
                </c:pt>
                <c:pt idx="1">
                  <c:v>60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D0-4025-9E82-BE5599CA52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биология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Никольская</c:v>
                </c:pt>
                <c:pt idx="2">
                  <c:v>Антоновская 0</c:v>
                </c:pt>
                <c:pt idx="3">
                  <c:v>Полянская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50</c:v>
                </c:pt>
                <c:pt idx="1">
                  <c:v>66.599999999999994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BB-4E6E-80BC-FA76AAF3B23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1.893939111497985E-3"/>
                  <c:y val="-5.7902212210048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1BB-4E6E-80BC-FA76AAF3B2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Никольская</c:v>
                </c:pt>
                <c:pt idx="2">
                  <c:v>Антоновская 0</c:v>
                </c:pt>
                <c:pt idx="3">
                  <c:v>Полянская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</c:v>
                </c:pt>
                <c:pt idx="1">
                  <c:v>66.599999999999994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BB-4E6E-80BC-FA76AAF3B23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зад.6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3.7878782229959006E-3"/>
                  <c:y val="-5.4854727356887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1BB-4E6E-80BC-FA76AAF3B23F}"/>
                </c:ext>
              </c:extLst>
            </c:dLbl>
            <c:dLbl>
              <c:idx val="3"/>
              <c:layout>
                <c:manualLayout>
                  <c:x val="-3.7878782229961092E-3"/>
                  <c:y val="-3.6569818237925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1BB-4E6E-80BC-FA76AAF3B2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Никольская</c:v>
                </c:pt>
                <c:pt idx="2">
                  <c:v>Антоновская 0</c:v>
                </c:pt>
                <c:pt idx="3">
                  <c:v>Полянская 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50</c:v>
                </c:pt>
                <c:pt idx="1">
                  <c:v>66.599999999999994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BB-4E6E-80BC-FA76AAF3B23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зад.9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5.6818173344939547E-3"/>
                  <c:y val="-5.1807242503727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1BB-4E6E-80BC-FA76AAF3B2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Никольская</c:v>
                </c:pt>
                <c:pt idx="2">
                  <c:v>Антоновская 0</c:v>
                </c:pt>
                <c:pt idx="3">
                  <c:v>Полянская 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50</c:v>
                </c:pt>
                <c:pt idx="1">
                  <c:v>66.599999999999994</c:v>
                </c:pt>
                <c:pt idx="2">
                  <c:v>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1BB-4E6E-80BC-FA76AAF3B23F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зад.21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-4.26647879442459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1BB-4E6E-80BC-FA76AAF3B2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Никольская</c:v>
                </c:pt>
                <c:pt idx="2">
                  <c:v>Антоновская 0</c:v>
                </c:pt>
                <c:pt idx="3">
                  <c:v>Полянская 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50</c:v>
                </c:pt>
                <c:pt idx="1">
                  <c:v>83.3</c:v>
                </c:pt>
                <c:pt idx="2">
                  <c:v>50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BB-4E6E-80BC-FA76AAF3B2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история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Никольская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D8-47A9-8EB1-1C46569E224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зад.10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1.893939111497985E-3"/>
                  <c:y val="-5.7902212210048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5D8-47A9-8EB1-1C46569E22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Никольская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100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D8-47A9-8EB1-1C46569E224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зад. 11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Никольская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5D8-47A9-8EB1-1C46569E224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зад.12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5.6818173344939547E-3"/>
                  <c:y val="-5.1807242503727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5D8-47A9-8EB1-1C46569E22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Никольская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75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5D8-47A9-8EB1-1C46569E224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зад.15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Никольская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5D8-47A9-8EB1-1C46569E2240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зад.16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Никольская</c:v>
                </c:pt>
              </c:strCache>
            </c:strRef>
          </c:cat>
          <c:val>
            <c:numRef>
              <c:f>Лист1!$G$2:$G$3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5D8-47A9-8EB1-1C46569E22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общество</a:t>
            </a:r>
            <a:endParaRPr lang="ru-RU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БСОШ №1</c:v>
                </c:pt>
                <c:pt idx="1">
                  <c:v>БСОШ №2</c:v>
                </c:pt>
                <c:pt idx="2">
                  <c:v>Никольская</c:v>
                </c:pt>
                <c:pt idx="3">
                  <c:v>КШИ</c:v>
                </c:pt>
                <c:pt idx="4">
                  <c:v>Антоновская</c:v>
                </c:pt>
                <c:pt idx="5">
                  <c:v>Бураковская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75</c:v>
                </c:pt>
                <c:pt idx="1">
                  <c:v>73.3</c:v>
                </c:pt>
                <c:pt idx="2">
                  <c:v>33.299999999999997</c:v>
                </c:pt>
                <c:pt idx="3">
                  <c:v>41.6</c:v>
                </c:pt>
                <c:pt idx="4">
                  <c:v>66.599999999999994</c:v>
                </c:pt>
                <c:pt idx="5">
                  <c:v>66.599999999999994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27-4BF5-B346-0E9A82891D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B96-4230-BC2F-4469B1E191B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AB96-4230-BC2F-4469B1E191B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B96-4230-BC2F-4469B1E191B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AB96-4230-BC2F-4469B1E191B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B96-4230-BC2F-4469B1E191B2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AB96-4230-BC2F-4469B1E191B2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B96-4230-BC2F-4469B1E191B2}"/>
              </c:ext>
            </c:extLst>
          </c:dPt>
          <c:dPt>
            <c:idx val="9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AB96-4230-BC2F-4469B1E191B2}"/>
              </c:ext>
            </c:extLst>
          </c:dPt>
          <c:dPt>
            <c:idx val="1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B96-4230-BC2F-4469B1E191B2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AB96-4230-BC2F-4469B1E191B2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B96-4230-BC2F-4469B1E191B2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AB96-4230-BC2F-4469B1E191B2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B96-4230-BC2F-4469B1E191B2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AB96-4230-BC2F-4469B1E191B2}"/>
              </c:ext>
            </c:extLst>
          </c:dPt>
          <c:dPt>
            <c:idx val="2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B96-4230-BC2F-4469B1E191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Лист1!$A$2:$A$27</c:f>
              <c:strCache>
                <c:ptCount val="26"/>
                <c:pt idx="0">
                  <c:v>Матем (2)</c:v>
                </c:pt>
                <c:pt idx="1">
                  <c:v>Матем (7)</c:v>
                </c:pt>
                <c:pt idx="2">
                  <c:v>Физика (6)</c:v>
                </c:pt>
                <c:pt idx="3">
                  <c:v>Физика(11)</c:v>
                </c:pt>
                <c:pt idx="4">
                  <c:v>Физика(16)</c:v>
                </c:pt>
                <c:pt idx="5">
                  <c:v>Физика(21)</c:v>
                </c:pt>
                <c:pt idx="6">
                  <c:v>Физка (22)</c:v>
                </c:pt>
                <c:pt idx="7">
                  <c:v>Химия(1)</c:v>
                </c:pt>
                <c:pt idx="8">
                  <c:v>Химия(3)</c:v>
                </c:pt>
                <c:pt idx="9">
                  <c:v>Химия(4)</c:v>
                </c:pt>
                <c:pt idx="10">
                  <c:v>Химия(21)</c:v>
                </c:pt>
                <c:pt idx="11">
                  <c:v>Информ (1)</c:v>
                </c:pt>
                <c:pt idx="12">
                  <c:v>Информ(3)</c:v>
                </c:pt>
                <c:pt idx="13">
                  <c:v>Информ(13)</c:v>
                </c:pt>
                <c:pt idx="14">
                  <c:v>Биология (4)</c:v>
                </c:pt>
                <c:pt idx="15">
                  <c:v>Биология (5)</c:v>
                </c:pt>
                <c:pt idx="16">
                  <c:v>Биология(6)</c:v>
                </c:pt>
                <c:pt idx="17">
                  <c:v>Биология(9)</c:v>
                </c:pt>
                <c:pt idx="18">
                  <c:v>Биология (21)</c:v>
                </c:pt>
                <c:pt idx="19">
                  <c:v>История(9)</c:v>
                </c:pt>
                <c:pt idx="20">
                  <c:v>История (10)</c:v>
                </c:pt>
                <c:pt idx="21">
                  <c:v>История (11)</c:v>
                </c:pt>
                <c:pt idx="22">
                  <c:v>История (12)</c:v>
                </c:pt>
                <c:pt idx="23">
                  <c:v>История (15)</c:v>
                </c:pt>
                <c:pt idx="24">
                  <c:v>История (16)</c:v>
                </c:pt>
                <c:pt idx="25">
                  <c:v>Общество (21)</c:v>
                </c:pt>
              </c:strCache>
            </c:strRef>
          </c:cat>
          <c:val>
            <c:numRef>
              <c:f>Лист1!$B$2:$B$27</c:f>
              <c:numCache>
                <c:formatCode>General</c:formatCode>
                <c:ptCount val="26"/>
                <c:pt idx="0">
                  <c:v>59.1</c:v>
                </c:pt>
                <c:pt idx="1">
                  <c:v>90</c:v>
                </c:pt>
                <c:pt idx="2">
                  <c:v>66.599999999999994</c:v>
                </c:pt>
                <c:pt idx="3">
                  <c:v>63.2</c:v>
                </c:pt>
                <c:pt idx="4">
                  <c:v>43.8</c:v>
                </c:pt>
                <c:pt idx="5">
                  <c:v>41.6</c:v>
                </c:pt>
                <c:pt idx="6">
                  <c:v>100</c:v>
                </c:pt>
                <c:pt idx="7">
                  <c:v>25</c:v>
                </c:pt>
                <c:pt idx="8">
                  <c:v>50</c:v>
                </c:pt>
                <c:pt idx="9">
                  <c:v>50</c:v>
                </c:pt>
                <c:pt idx="10">
                  <c:v>25</c:v>
                </c:pt>
                <c:pt idx="11">
                  <c:v>60</c:v>
                </c:pt>
                <c:pt idx="12">
                  <c:v>6.7</c:v>
                </c:pt>
                <c:pt idx="13">
                  <c:v>53.3</c:v>
                </c:pt>
                <c:pt idx="14">
                  <c:v>29.1</c:v>
                </c:pt>
                <c:pt idx="15">
                  <c:v>66.599999999999994</c:v>
                </c:pt>
                <c:pt idx="16">
                  <c:v>79.099999999999994</c:v>
                </c:pt>
                <c:pt idx="17">
                  <c:v>54</c:v>
                </c:pt>
                <c:pt idx="18">
                  <c:v>70.8</c:v>
                </c:pt>
                <c:pt idx="19">
                  <c:v>100</c:v>
                </c:pt>
                <c:pt idx="20">
                  <c:v>75</c:v>
                </c:pt>
                <c:pt idx="21">
                  <c:v>100</c:v>
                </c:pt>
                <c:pt idx="22">
                  <c:v>75</c:v>
                </c:pt>
                <c:pt idx="23">
                  <c:v>100</c:v>
                </c:pt>
                <c:pt idx="24">
                  <c:v>100</c:v>
                </c:pt>
                <c:pt idx="25">
                  <c:v>62.9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96-4230-BC2F-4469B1E191B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Лист1!$A$2:$A$27</c:f>
              <c:strCache>
                <c:ptCount val="26"/>
                <c:pt idx="0">
                  <c:v>Матем (2)</c:v>
                </c:pt>
                <c:pt idx="1">
                  <c:v>Матем (7)</c:v>
                </c:pt>
                <c:pt idx="2">
                  <c:v>Физика (6)</c:v>
                </c:pt>
                <c:pt idx="3">
                  <c:v>Физика(11)</c:v>
                </c:pt>
                <c:pt idx="4">
                  <c:v>Физика(16)</c:v>
                </c:pt>
                <c:pt idx="5">
                  <c:v>Физика(21)</c:v>
                </c:pt>
                <c:pt idx="6">
                  <c:v>Физка (22)</c:v>
                </c:pt>
                <c:pt idx="7">
                  <c:v>Химия(1)</c:v>
                </c:pt>
                <c:pt idx="8">
                  <c:v>Химия(3)</c:v>
                </c:pt>
                <c:pt idx="9">
                  <c:v>Химия(4)</c:v>
                </c:pt>
                <c:pt idx="10">
                  <c:v>Химия(21)</c:v>
                </c:pt>
                <c:pt idx="11">
                  <c:v>Информ (1)</c:v>
                </c:pt>
                <c:pt idx="12">
                  <c:v>Информ(3)</c:v>
                </c:pt>
                <c:pt idx="13">
                  <c:v>Информ(13)</c:v>
                </c:pt>
                <c:pt idx="14">
                  <c:v>Биология (4)</c:v>
                </c:pt>
                <c:pt idx="15">
                  <c:v>Биология (5)</c:v>
                </c:pt>
                <c:pt idx="16">
                  <c:v>Биология(6)</c:v>
                </c:pt>
                <c:pt idx="17">
                  <c:v>Биология(9)</c:v>
                </c:pt>
                <c:pt idx="18">
                  <c:v>Биология (21)</c:v>
                </c:pt>
                <c:pt idx="19">
                  <c:v>История(9)</c:v>
                </c:pt>
                <c:pt idx="20">
                  <c:v>История (10)</c:v>
                </c:pt>
                <c:pt idx="21">
                  <c:v>История (11)</c:v>
                </c:pt>
                <c:pt idx="22">
                  <c:v>История (12)</c:v>
                </c:pt>
                <c:pt idx="23">
                  <c:v>История (15)</c:v>
                </c:pt>
                <c:pt idx="24">
                  <c:v>История (16)</c:v>
                </c:pt>
                <c:pt idx="25">
                  <c:v>Общество (21)</c:v>
                </c:pt>
              </c:strCache>
            </c:strRef>
          </c:cat>
          <c:val>
            <c:numRef>
              <c:f>Лист1!$C$2:$C$27</c:f>
              <c:numCache>
                <c:formatCode>General</c:formatCode>
                <c:ptCount val="26"/>
                <c:pt idx="0">
                  <c:v>70</c:v>
                </c:pt>
                <c:pt idx="1">
                  <c:v>80</c:v>
                </c:pt>
                <c:pt idx="2">
                  <c:v>72</c:v>
                </c:pt>
                <c:pt idx="3">
                  <c:v>87</c:v>
                </c:pt>
                <c:pt idx="4">
                  <c:v>56</c:v>
                </c:pt>
                <c:pt idx="5">
                  <c:v>61</c:v>
                </c:pt>
                <c:pt idx="6">
                  <c:v>89</c:v>
                </c:pt>
                <c:pt idx="7">
                  <c:v>77</c:v>
                </c:pt>
                <c:pt idx="8">
                  <c:v>68</c:v>
                </c:pt>
                <c:pt idx="9">
                  <c:v>67</c:v>
                </c:pt>
                <c:pt idx="10">
                  <c:v>78</c:v>
                </c:pt>
                <c:pt idx="11">
                  <c:v>91</c:v>
                </c:pt>
                <c:pt idx="12">
                  <c:v>82</c:v>
                </c:pt>
                <c:pt idx="13">
                  <c:v>72</c:v>
                </c:pt>
                <c:pt idx="14">
                  <c:v>61</c:v>
                </c:pt>
                <c:pt idx="15">
                  <c:v>69</c:v>
                </c:pt>
                <c:pt idx="16">
                  <c:v>48</c:v>
                </c:pt>
                <c:pt idx="17">
                  <c:v>67</c:v>
                </c:pt>
                <c:pt idx="18">
                  <c:v>57</c:v>
                </c:pt>
                <c:pt idx="19">
                  <c:v>80</c:v>
                </c:pt>
                <c:pt idx="20">
                  <c:v>76</c:v>
                </c:pt>
                <c:pt idx="21">
                  <c:v>87</c:v>
                </c:pt>
                <c:pt idx="22">
                  <c:v>48</c:v>
                </c:pt>
                <c:pt idx="23">
                  <c:v>76</c:v>
                </c:pt>
                <c:pt idx="24">
                  <c:v>57</c:v>
                </c:pt>
                <c:pt idx="25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96-4230-BC2F-4469B1E191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936256"/>
        <c:axId val="170936672"/>
      </c:barChart>
      <c:catAx>
        <c:axId val="17093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672"/>
        <c:crosses val="autoZero"/>
        <c:auto val="1"/>
        <c:lblAlgn val="ctr"/>
        <c:lblOffset val="100"/>
        <c:noMultiLvlLbl val="0"/>
      </c:catAx>
      <c:valAx>
        <c:axId val="17093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93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биология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5.2810162401574802E-2"/>
          <c:y val="8.4457118328179231E-2"/>
          <c:w val="0.92687733759842517"/>
          <c:h val="0.767486726901653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4"/>
                <c:pt idx="0">
                  <c:v>БСОШ №1</c:v>
                </c:pt>
                <c:pt idx="1">
                  <c:v>Антоновская СОШ</c:v>
                </c:pt>
                <c:pt idx="2">
                  <c:v>Никольская СОШ</c:v>
                </c:pt>
                <c:pt idx="3">
                  <c:v>Полянская СОШ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92.5</c:v>
                </c:pt>
                <c:pt idx="1">
                  <c:v>50</c:v>
                </c:pt>
                <c:pt idx="2">
                  <c:v>66.599999999999994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E1-47AA-9D66-3075D291079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 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4"/>
                <c:pt idx="0">
                  <c:v>БСОШ №1</c:v>
                </c:pt>
                <c:pt idx="1">
                  <c:v>Антоновская СОШ</c:v>
                </c:pt>
                <c:pt idx="2">
                  <c:v>Никольская СОШ</c:v>
                </c:pt>
                <c:pt idx="3">
                  <c:v>Полянская СОШ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E1-47AA-9D66-3075D29107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9627184"/>
        <c:axId val="313363824"/>
      </c:barChart>
      <c:catAx>
        <c:axId val="209627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3363824"/>
        <c:crosses val="autoZero"/>
        <c:auto val="1"/>
        <c:lblAlgn val="ctr"/>
        <c:lblOffset val="100"/>
        <c:noMultiLvlLbl val="0"/>
      </c:catAx>
      <c:valAx>
        <c:axId val="31336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9627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История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БСОШ №2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14-45F7-9883-38FFBB40034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 13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БСОШ №2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14-45F7-9883-38FFBB40034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зад. 14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БСОШ №2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314-45F7-9883-38FFBB40034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зад. 17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БСОШ №1</c:v>
                </c:pt>
                <c:pt idx="1">
                  <c:v>БСОШ №2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83.3</c:v>
                </c:pt>
                <c:pt idx="1">
                  <c:v>83.3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314-45F7-9883-38FFBB4003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463376"/>
        <c:axId val="251722752"/>
      </c:barChart>
      <c:catAx>
        <c:axId val="173463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1722752"/>
        <c:crosses val="autoZero"/>
        <c:auto val="1"/>
        <c:lblAlgn val="ctr"/>
        <c:lblOffset val="100"/>
        <c:noMultiLvlLbl val="0"/>
      </c:catAx>
      <c:valAx>
        <c:axId val="251722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46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Общество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БСОШ №1</c:v>
                </c:pt>
                <c:pt idx="1">
                  <c:v>БСОШ №2</c:v>
                </c:pt>
                <c:pt idx="2">
                  <c:v>КШИ</c:v>
                </c:pt>
                <c:pt idx="3">
                  <c:v>Антоновская</c:v>
                </c:pt>
                <c:pt idx="4">
                  <c:v>Бураковская </c:v>
                </c:pt>
                <c:pt idx="5">
                  <c:v>Никольская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100</c:v>
                </c:pt>
                <c:pt idx="1">
                  <c:v>100</c:v>
                </c:pt>
                <c:pt idx="2">
                  <c:v>50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F0-4801-B58D-72EE25D0EA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8986560"/>
        <c:axId val="258986144"/>
      </c:barChart>
      <c:catAx>
        <c:axId val="25898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8986144"/>
        <c:crosses val="autoZero"/>
        <c:auto val="1"/>
        <c:lblAlgn val="ctr"/>
        <c:lblOffset val="100"/>
        <c:noMultiLvlLbl val="0"/>
      </c:catAx>
      <c:valAx>
        <c:axId val="258986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898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2A4-435C-B376-7E42C38881F6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2A4-435C-B376-7E42C38881F6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2A4-435C-B376-7E42C38881F6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2A4-435C-B376-7E42C38881F6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2A4-435C-B376-7E42C38881F6}"/>
              </c:ext>
            </c:extLst>
          </c:dPt>
          <c:dPt>
            <c:idx val="1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42A4-435C-B376-7E42C38881F6}"/>
              </c:ext>
            </c:extLst>
          </c:dPt>
          <c:dPt>
            <c:idx val="1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2A4-435C-B376-7E42C38881F6}"/>
              </c:ext>
            </c:extLst>
          </c:dPt>
          <c:dPt>
            <c:idx val="16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42A4-435C-B376-7E42C38881F6}"/>
              </c:ext>
            </c:extLst>
          </c:dPt>
          <c:dPt>
            <c:idx val="1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42A4-435C-B376-7E42C38881F6}"/>
              </c:ext>
            </c:extLst>
          </c:dPt>
          <c:dPt>
            <c:idx val="18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42A4-435C-B376-7E42C38881F6}"/>
              </c:ext>
            </c:extLst>
          </c:dPt>
          <c:dPt>
            <c:idx val="19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42A4-435C-B376-7E42C38881F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Лист1!$A$2:$A$21</c:f>
              <c:strCache>
                <c:ptCount val="20"/>
                <c:pt idx="0">
                  <c:v>русский (2)</c:v>
                </c:pt>
                <c:pt idx="1">
                  <c:v>Русский (3)</c:v>
                </c:pt>
                <c:pt idx="2">
                  <c:v>Русский (22)</c:v>
                </c:pt>
                <c:pt idx="3">
                  <c:v>Русский (23)</c:v>
                </c:pt>
                <c:pt idx="4">
                  <c:v>Русский (24)</c:v>
                </c:pt>
                <c:pt idx="5">
                  <c:v>Русский (26)</c:v>
                </c:pt>
                <c:pt idx="6">
                  <c:v>Матем (9)</c:v>
                </c:pt>
                <c:pt idx="7">
                  <c:v>Матем (10)</c:v>
                </c:pt>
                <c:pt idx="8">
                  <c:v>Химия (23)</c:v>
                </c:pt>
                <c:pt idx="9">
                  <c:v>Химия (29)</c:v>
                </c:pt>
                <c:pt idx="10">
                  <c:v>Химия (30)</c:v>
                </c:pt>
                <c:pt idx="11">
                  <c:v>Химия (31)</c:v>
                </c:pt>
                <c:pt idx="12">
                  <c:v>Химия (34)</c:v>
                </c:pt>
                <c:pt idx="13">
                  <c:v>Биолог (15)</c:v>
                </c:pt>
                <c:pt idx="14">
                  <c:v>Биолог (24)</c:v>
                </c:pt>
                <c:pt idx="15">
                  <c:v>История (6)</c:v>
                </c:pt>
                <c:pt idx="16">
                  <c:v>История (13)</c:v>
                </c:pt>
                <c:pt idx="17">
                  <c:v>История (14)</c:v>
                </c:pt>
                <c:pt idx="18">
                  <c:v>История (17)</c:v>
                </c:pt>
                <c:pt idx="19">
                  <c:v>Общество (17)</c:v>
                </c:pt>
              </c:strCache>
            </c:strRef>
          </c:cat>
          <c:val>
            <c:numRef>
              <c:f>Лист1!$B$2:$B$21</c:f>
              <c:numCache>
                <c:formatCode>General</c:formatCode>
                <c:ptCount val="20"/>
                <c:pt idx="0">
                  <c:v>90.7</c:v>
                </c:pt>
                <c:pt idx="1">
                  <c:v>57.4</c:v>
                </c:pt>
                <c:pt idx="2">
                  <c:v>62.1</c:v>
                </c:pt>
                <c:pt idx="3">
                  <c:v>54</c:v>
                </c:pt>
                <c:pt idx="4">
                  <c:v>74.900000000000006</c:v>
                </c:pt>
                <c:pt idx="5">
                  <c:v>83.2</c:v>
                </c:pt>
                <c:pt idx="6">
                  <c:v>43</c:v>
                </c:pt>
                <c:pt idx="7">
                  <c:v>71.7</c:v>
                </c:pt>
                <c:pt idx="8">
                  <c:v>37.5</c:v>
                </c:pt>
                <c:pt idx="9">
                  <c:v>0</c:v>
                </c:pt>
                <c:pt idx="10">
                  <c:v>12.5</c:v>
                </c:pt>
                <c:pt idx="11">
                  <c:v>15.6</c:v>
                </c:pt>
                <c:pt idx="12">
                  <c:v>0</c:v>
                </c:pt>
                <c:pt idx="13">
                  <c:v>77.2</c:v>
                </c:pt>
                <c:pt idx="14">
                  <c:v>0</c:v>
                </c:pt>
                <c:pt idx="15">
                  <c:v>50</c:v>
                </c:pt>
                <c:pt idx="16">
                  <c:v>100</c:v>
                </c:pt>
                <c:pt idx="17">
                  <c:v>50</c:v>
                </c:pt>
                <c:pt idx="18">
                  <c:v>83.3</c:v>
                </c:pt>
                <c:pt idx="19">
                  <c:v>91.7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49-4414-8EF8-CF03C0B66D4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2A4-435C-B376-7E42C38881F6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42A4-435C-B376-7E42C38881F6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42A4-435C-B376-7E42C38881F6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2A4-435C-B376-7E42C38881F6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42A4-435C-B376-7E42C38881F6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42A4-435C-B376-7E42C38881F6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2A4-435C-B376-7E42C38881F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Лист1!$A$2:$A$21</c:f>
              <c:strCache>
                <c:ptCount val="20"/>
                <c:pt idx="0">
                  <c:v>русский (2)</c:v>
                </c:pt>
                <c:pt idx="1">
                  <c:v>Русский (3)</c:v>
                </c:pt>
                <c:pt idx="2">
                  <c:v>Русский (22)</c:v>
                </c:pt>
                <c:pt idx="3">
                  <c:v>Русский (23)</c:v>
                </c:pt>
                <c:pt idx="4">
                  <c:v>Русский (24)</c:v>
                </c:pt>
                <c:pt idx="5">
                  <c:v>Русский (26)</c:v>
                </c:pt>
                <c:pt idx="6">
                  <c:v>Матем (9)</c:v>
                </c:pt>
                <c:pt idx="7">
                  <c:v>Матем (10)</c:v>
                </c:pt>
                <c:pt idx="8">
                  <c:v>Химия (23)</c:v>
                </c:pt>
                <c:pt idx="9">
                  <c:v>Химия (29)</c:v>
                </c:pt>
                <c:pt idx="10">
                  <c:v>Химия (30)</c:v>
                </c:pt>
                <c:pt idx="11">
                  <c:v>Химия (31)</c:v>
                </c:pt>
                <c:pt idx="12">
                  <c:v>Химия (34)</c:v>
                </c:pt>
                <c:pt idx="13">
                  <c:v>Биолог (15)</c:v>
                </c:pt>
                <c:pt idx="14">
                  <c:v>Биолог (24)</c:v>
                </c:pt>
                <c:pt idx="15">
                  <c:v>История (6)</c:v>
                </c:pt>
                <c:pt idx="16">
                  <c:v>История (13)</c:v>
                </c:pt>
                <c:pt idx="17">
                  <c:v>История (14)</c:v>
                </c:pt>
                <c:pt idx="18">
                  <c:v>История (17)</c:v>
                </c:pt>
                <c:pt idx="19">
                  <c:v>Общество (17)</c:v>
                </c:pt>
              </c:strCache>
            </c:strRef>
          </c:cat>
          <c:val>
            <c:numRef>
              <c:f>Лист1!$C$2:$C$21</c:f>
              <c:numCache>
                <c:formatCode>General</c:formatCode>
                <c:ptCount val="20"/>
                <c:pt idx="0">
                  <c:v>84</c:v>
                </c:pt>
                <c:pt idx="1">
                  <c:v>59</c:v>
                </c:pt>
                <c:pt idx="2">
                  <c:v>67</c:v>
                </c:pt>
                <c:pt idx="3">
                  <c:v>55</c:v>
                </c:pt>
                <c:pt idx="4">
                  <c:v>80</c:v>
                </c:pt>
                <c:pt idx="5">
                  <c:v>81</c:v>
                </c:pt>
                <c:pt idx="6">
                  <c:v>78</c:v>
                </c:pt>
                <c:pt idx="7">
                  <c:v>82</c:v>
                </c:pt>
                <c:pt idx="8">
                  <c:v>87</c:v>
                </c:pt>
                <c:pt idx="9">
                  <c:v>40</c:v>
                </c:pt>
                <c:pt idx="10">
                  <c:v>58</c:v>
                </c:pt>
                <c:pt idx="11">
                  <c:v>59</c:v>
                </c:pt>
                <c:pt idx="12">
                  <c:v>20</c:v>
                </c:pt>
                <c:pt idx="13">
                  <c:v>59</c:v>
                </c:pt>
                <c:pt idx="14">
                  <c:v>37</c:v>
                </c:pt>
                <c:pt idx="15">
                  <c:v>47</c:v>
                </c:pt>
                <c:pt idx="16">
                  <c:v>47</c:v>
                </c:pt>
                <c:pt idx="17">
                  <c:v>73</c:v>
                </c:pt>
                <c:pt idx="18">
                  <c:v>68</c:v>
                </c:pt>
                <c:pt idx="19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A4-435C-B376-7E42C38881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5563056"/>
        <c:axId val="249455936"/>
      </c:barChart>
      <c:catAx>
        <c:axId val="29556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9455936"/>
        <c:crosses val="autoZero"/>
        <c:auto val="1"/>
        <c:lblAlgn val="ctr"/>
        <c:lblOffset val="100"/>
        <c:noMultiLvlLbl val="0"/>
      </c:catAx>
      <c:valAx>
        <c:axId val="24945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5563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Антоновская</c:v>
                </c:pt>
                <c:pt idx="3">
                  <c:v>Никольская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50</c:v>
                </c:pt>
                <c:pt idx="1">
                  <c:v>100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C7-4BA2-8C3E-0374C1463D2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за. 26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Антоновская</c:v>
                </c:pt>
                <c:pt idx="3">
                  <c:v>Никольская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  <c:pt idx="2">
                  <c:v>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C7-4BA2-8C3E-0374C1463D2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зад.27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Антоновская</c:v>
                </c:pt>
                <c:pt idx="3">
                  <c:v>Никольская 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CC7-4BA2-8C3E-0374C1463D2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зад.28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БСОШ №2</c:v>
                </c:pt>
                <c:pt idx="2">
                  <c:v>Антоновская</c:v>
                </c:pt>
                <c:pt idx="3">
                  <c:v>Никольская 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CC7-4BA2-8C3E-0374C1463D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1718464"/>
        <c:axId val="261718880"/>
      </c:barChart>
      <c:catAx>
        <c:axId val="26171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1718880"/>
        <c:crosses val="autoZero"/>
        <c:auto val="1"/>
        <c:lblAlgn val="ctr"/>
        <c:lblOffset val="100"/>
        <c:noMultiLvlLbl val="0"/>
      </c:catAx>
      <c:valAx>
        <c:axId val="261718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1718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/>
                </a:solidFill>
              </a:rPr>
              <a:t>Биология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зад. 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Антоновская СОШ</c:v>
                </c:pt>
                <c:pt idx="2">
                  <c:v>Никольская СОШ</c:v>
                </c:pt>
                <c:pt idx="3">
                  <c:v>Полянская СОШ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F4-4934-82C5-5CCDA2C397D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зад. 28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Антоновская СОШ</c:v>
                </c:pt>
                <c:pt idx="2">
                  <c:v>Никольская СОШ</c:v>
                </c:pt>
                <c:pt idx="3">
                  <c:v>Полянская СОШ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</c:v>
                </c:pt>
                <c:pt idx="1">
                  <c:v>33.299999999999997</c:v>
                </c:pt>
                <c:pt idx="2">
                  <c:v>88.8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F4-4934-82C5-5CCDA2C397D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зад. 29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БСОШ №1</c:v>
                </c:pt>
                <c:pt idx="1">
                  <c:v>Антоновская СОШ</c:v>
                </c:pt>
                <c:pt idx="2">
                  <c:v>Никольская СОШ</c:v>
                </c:pt>
                <c:pt idx="3">
                  <c:v>Полянская СОШ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100</c:v>
                </c:pt>
                <c:pt idx="2">
                  <c:v>66.599999999999994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F4-4934-82C5-5CCDA2C397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3529328"/>
        <c:axId val="240295072"/>
      </c:barChart>
      <c:catAx>
        <c:axId val="243529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0295072"/>
        <c:crosses val="autoZero"/>
        <c:auto val="1"/>
        <c:lblAlgn val="ctr"/>
        <c:lblOffset val="100"/>
        <c:noMultiLvlLbl val="0"/>
      </c:catAx>
      <c:valAx>
        <c:axId val="24029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3529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0.40066</cdr:y>
    </cdr:from>
    <cdr:to>
      <cdr:x>1</cdr:x>
      <cdr:y>0.40753</cdr:y>
    </cdr:to>
    <cdr:cxnSp macro="">
      <cdr:nvCxnSpPr>
        <cdr:cNvPr id="5" name="Прямая соединительная линия 4"/>
        <cdr:cNvCxnSpPr/>
      </cdr:nvCxnSpPr>
      <cdr:spPr>
        <a:xfrm xmlns:a="http://schemas.openxmlformats.org/drawingml/2006/main" flipV="1">
          <a:off x="0" y="1693345"/>
          <a:ext cx="8876805" cy="29029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</cdr:x>
      <cdr:y>0.33488</cdr:y>
    </cdr:from>
    <cdr:to>
      <cdr:x>1</cdr:x>
      <cdr:y>0.33821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0" y="1395575"/>
          <a:ext cx="6705601" cy="1387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</cdr:x>
      <cdr:y>0.33488</cdr:y>
    </cdr:from>
    <cdr:to>
      <cdr:x>1</cdr:x>
      <cdr:y>0.33821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0" y="1395575"/>
          <a:ext cx="6705601" cy="1387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</cdr:x>
      <cdr:y>0.33488</cdr:y>
    </cdr:from>
    <cdr:to>
      <cdr:x>1</cdr:x>
      <cdr:y>0.33821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0" y="1395575"/>
          <a:ext cx="6705601" cy="1387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</cdr:x>
      <cdr:y>0.4115</cdr:y>
    </cdr:from>
    <cdr:to>
      <cdr:x>1</cdr:x>
      <cdr:y>0.41483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0" y="1714884"/>
          <a:ext cx="6705601" cy="1387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</cdr:x>
      <cdr:y>0.33488</cdr:y>
    </cdr:from>
    <cdr:to>
      <cdr:x>1</cdr:x>
      <cdr:y>0.33821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0" y="1395575"/>
          <a:ext cx="6705601" cy="1387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</cdr:x>
      <cdr:y>0.33488</cdr:y>
    </cdr:from>
    <cdr:to>
      <cdr:x>1</cdr:x>
      <cdr:y>0.33821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0" y="1395575"/>
          <a:ext cx="6705601" cy="1387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</cdr:x>
      <cdr:y>0.30005</cdr:y>
    </cdr:from>
    <cdr:to>
      <cdr:x>1</cdr:x>
      <cdr:y>0.30338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0" y="1250427"/>
          <a:ext cx="8481903" cy="1387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0.03277</cdr:x>
      <cdr:y>0.3357</cdr:y>
    </cdr:from>
    <cdr:to>
      <cdr:x>1</cdr:x>
      <cdr:y>0.33914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331439" y="1416253"/>
          <a:ext cx="9782649" cy="14513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0.2946</cdr:y>
    </cdr:from>
    <cdr:to>
      <cdr:x>1</cdr:x>
      <cdr:y>0.30488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414868" y="1248229"/>
          <a:ext cx="7416800" cy="43543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0.41467</cdr:y>
    </cdr:from>
    <cdr:to>
      <cdr:x>1</cdr:x>
      <cdr:y>0.418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432792" y="1728103"/>
          <a:ext cx="7661563" cy="13854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0.33488</cdr:y>
    </cdr:from>
    <cdr:to>
      <cdr:x>1</cdr:x>
      <cdr:y>0.33821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0" y="1395575"/>
          <a:ext cx="6705601" cy="1387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0.33488</cdr:y>
    </cdr:from>
    <cdr:to>
      <cdr:x>1</cdr:x>
      <cdr:y>0.33821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0" y="1395575"/>
          <a:ext cx="6705601" cy="1387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0.33488</cdr:y>
    </cdr:from>
    <cdr:to>
      <cdr:x>1</cdr:x>
      <cdr:y>0.33821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0" y="1395575"/>
          <a:ext cx="6705601" cy="1387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0.33488</cdr:y>
    </cdr:from>
    <cdr:to>
      <cdr:x>1</cdr:x>
      <cdr:y>0.33821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0" y="1395575"/>
          <a:ext cx="6705601" cy="1387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</cdr:x>
      <cdr:y>0.33488</cdr:y>
    </cdr:from>
    <cdr:to>
      <cdr:x>1</cdr:x>
      <cdr:y>0.33821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0" y="1395575"/>
          <a:ext cx="6705601" cy="1387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5449-87D1-4FC2-B84B-4A840B50C582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1B93-5357-414A-9970-7EADBDB8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988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5449-87D1-4FC2-B84B-4A840B50C582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1B93-5357-414A-9970-7EADBDB8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84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5449-87D1-4FC2-B84B-4A840B50C582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1B93-5357-414A-9970-7EADBDB8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44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5449-87D1-4FC2-B84B-4A840B50C582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1B93-5357-414A-9970-7EADBDB8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815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5449-87D1-4FC2-B84B-4A840B50C582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1B93-5357-414A-9970-7EADBDB8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807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5449-87D1-4FC2-B84B-4A840B50C582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1B93-5357-414A-9970-7EADBDB8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034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5449-87D1-4FC2-B84B-4A840B50C582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1B93-5357-414A-9970-7EADBDB8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15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5449-87D1-4FC2-B84B-4A840B50C582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1B93-5357-414A-9970-7EADBDB8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048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5449-87D1-4FC2-B84B-4A840B50C582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1B93-5357-414A-9970-7EADBDB8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04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5449-87D1-4FC2-B84B-4A840B50C582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1B93-5357-414A-9970-7EADBDB8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15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5449-87D1-4FC2-B84B-4A840B50C582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1B93-5357-414A-9970-7EADBDB8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966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D5449-87D1-4FC2-B84B-4A840B50C582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21B93-5357-414A-9970-7EADBDB8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81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1952" y="1874699"/>
            <a:ext cx="96287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/>
            <a:r>
              <a:rPr lang="ru-RU" sz="3200" b="1" dirty="0">
                <a:latin typeface="Cambria" panose="02040503050406030204" pitchFamily="18" charset="0"/>
              </a:rPr>
              <a:t>Обеспечение </a:t>
            </a:r>
            <a:r>
              <a:rPr lang="ru-RU" sz="3200" b="1" dirty="0" err="1">
                <a:latin typeface="Cambria" panose="02040503050406030204" pitchFamily="18" charset="0"/>
              </a:rPr>
              <a:t>метапредметных</a:t>
            </a:r>
            <a:r>
              <a:rPr lang="ru-RU" sz="3200" b="1" dirty="0">
                <a:latin typeface="Cambria" panose="02040503050406030204" pitchFamily="18" charset="0"/>
              </a:rPr>
              <a:t> результатов реализации образовательных программ в условиях введения обновленных ФГОС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37854" y="231373"/>
            <a:ext cx="9809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ambria" panose="02040503050406030204" pitchFamily="18" charset="0"/>
              </a:rPr>
              <a:t>Отдел образования Исполнительного комитета Спасского муниципального района </a:t>
            </a:r>
            <a:endParaRPr lang="ru-RU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811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865476" y="166252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Спасском районе :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результаты выполнения </a:t>
            </a:r>
            <a:r>
              <a:rPr lang="ru-RU" sz="2800" u="sng" dirty="0">
                <a:solidFill>
                  <a:srgbClr val="C00000"/>
                </a:solidFill>
                <a:latin typeface="Arial Black" panose="020B0A04020102020204" pitchFamily="34" charset="0"/>
              </a:rPr>
              <a:t>заданий на работу с текстом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(средний % </a:t>
            </a:r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выполнения, итог)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444924798"/>
              </p:ext>
            </p:extLst>
          </p:nvPr>
        </p:nvGraphicFramePr>
        <p:xfrm>
          <a:off x="452312" y="1049855"/>
          <a:ext cx="10114088" cy="4218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43231" y="5321290"/>
            <a:ext cx="39166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Общий процент:</a:t>
            </a:r>
          </a:p>
          <a:p>
            <a:r>
              <a:rPr lang="ru-RU" sz="2800" b="1" dirty="0" smtClean="0"/>
              <a:t>Район – 52,7</a:t>
            </a:r>
          </a:p>
          <a:p>
            <a:r>
              <a:rPr lang="ru-RU" sz="2800" b="1" dirty="0" smtClean="0"/>
              <a:t>РТ- 74,8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54597" y="5536733"/>
            <a:ext cx="37663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1 СТОЛБЕЦ – РАЙОН</a:t>
            </a:r>
          </a:p>
          <a:p>
            <a:r>
              <a:rPr lang="ru-RU" sz="2800" b="1" dirty="0"/>
              <a:t>2 СТОЛБЕЦ - РТ</a:t>
            </a:r>
          </a:p>
        </p:txBody>
      </p:sp>
    </p:spTree>
    <p:extLst>
      <p:ext uri="{BB962C8B-B14F-4D97-AF65-F5344CB8AC3E}">
        <p14:creationId xmlns:p14="http://schemas.microsoft.com/office/powerpoint/2010/main" val="3180425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47512" y="0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 </a:t>
            </a:r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заданий,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требующих математических навыков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314913204"/>
              </p:ext>
            </p:extLst>
          </p:nvPr>
        </p:nvGraphicFramePr>
        <p:xfrm>
          <a:off x="650943" y="1273299"/>
          <a:ext cx="6765636" cy="4531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 flipH="1">
            <a:off x="3238862" y="1042852"/>
            <a:ext cx="941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Химия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577943" y="1669143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40,6</a:t>
            </a:r>
          </a:p>
          <a:p>
            <a:r>
              <a:rPr lang="ru-RU" sz="2800" b="1" dirty="0" smtClean="0"/>
              <a:t>РТ – 73,2</a:t>
            </a:r>
            <a:endParaRPr lang="ru-RU" sz="2800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1074057" y="2975429"/>
            <a:ext cx="6845953" cy="2902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208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47512" y="0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 </a:t>
            </a:r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заданий, требующих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математических навыков </a:t>
            </a:r>
            <a:r>
              <a:rPr lang="ru-RU" sz="2800" dirty="0">
                <a:latin typeface="Arial Black" panose="020B0A04020102020204" pitchFamily="34" charset="0"/>
              </a:rPr>
              <a:t>(средний % выполнения)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037611077"/>
              </p:ext>
            </p:extLst>
          </p:nvPr>
        </p:nvGraphicFramePr>
        <p:xfrm>
          <a:off x="319315" y="883603"/>
          <a:ext cx="7082971" cy="4657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969829" y="1088571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57,3</a:t>
            </a:r>
          </a:p>
          <a:p>
            <a:r>
              <a:rPr lang="ru-RU" sz="2800" b="1" dirty="0" smtClean="0"/>
              <a:t>РТ - 55</a:t>
            </a:r>
            <a:endParaRPr lang="ru-RU" sz="28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40229" y="2859314"/>
            <a:ext cx="7039428" cy="1451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270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47512" y="0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 </a:t>
            </a:r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заданий, требующих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математических навыков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264112028"/>
              </p:ext>
            </p:extLst>
          </p:nvPr>
        </p:nvGraphicFramePr>
        <p:xfrm>
          <a:off x="609600" y="883603"/>
          <a:ext cx="5888010" cy="4839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284359" y="1231735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91,1</a:t>
            </a:r>
          </a:p>
          <a:p>
            <a:r>
              <a:rPr lang="ru-RU" sz="2800" b="1" dirty="0" smtClean="0"/>
              <a:t>РТ - 92</a:t>
            </a:r>
            <a:endParaRPr lang="ru-RU" sz="28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03086" y="2975429"/>
            <a:ext cx="5950857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096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2211839" y="10767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0" dirty="0">
                <a:solidFill>
                  <a:srgbClr val="C00000"/>
                </a:solidFill>
                <a:latin typeface="Arial Black" panose="020B0A04020102020204" pitchFamily="34" charset="0"/>
              </a:rPr>
              <a:t>ЕГЭ 2023 года в </a:t>
            </a:r>
            <a:r>
              <a:rPr lang="ru-RU" sz="2800" b="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Спасском районе: </a:t>
            </a:r>
            <a:r>
              <a:rPr lang="ru-RU" sz="2800" b="0" dirty="0">
                <a:solidFill>
                  <a:srgbClr val="C00000"/>
                </a:solidFill>
                <a:latin typeface="Arial Black" panose="020B0A04020102020204" pitchFamily="34" charset="0"/>
              </a:rPr>
              <a:t>результаты выполнения заданий, требующих </a:t>
            </a:r>
            <a:r>
              <a:rPr lang="ru-RU" sz="2800" b="0" u="sng" dirty="0">
                <a:solidFill>
                  <a:srgbClr val="C00000"/>
                </a:solidFill>
                <a:latin typeface="Arial Black" panose="020B0A04020102020204" pitchFamily="34" charset="0"/>
              </a:rPr>
              <a:t>математических навыков</a:t>
            </a:r>
            <a:r>
              <a:rPr lang="ru-RU" sz="2800" b="0" dirty="0">
                <a:solidFill>
                  <a:srgbClr val="C00000"/>
                </a:solidFill>
                <a:latin typeface="Arial Black" panose="020B0A04020102020204" pitchFamily="34" charset="0"/>
              </a:rPr>
              <a:t> (средний % </a:t>
            </a:r>
            <a:r>
              <a:rPr lang="ru-RU" sz="2800" b="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выполнения, итог)</a:t>
            </a:r>
            <a:endParaRPr lang="ru-RU" sz="2800" b="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973546860"/>
              </p:ext>
            </p:extLst>
          </p:nvPr>
        </p:nvGraphicFramePr>
        <p:xfrm>
          <a:off x="499532" y="883603"/>
          <a:ext cx="7068457" cy="4236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760316" y="5681002"/>
            <a:ext cx="33114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 СТОЛБЕЦ – РАЙОН</a:t>
            </a:r>
          </a:p>
          <a:p>
            <a:r>
              <a:rPr lang="ru-RU" sz="2800" b="1" dirty="0" smtClean="0"/>
              <a:t>2 СТОЛБЕЦ -РТ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37210" y="5300903"/>
            <a:ext cx="33191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Общий процент:</a:t>
            </a:r>
          </a:p>
          <a:p>
            <a:r>
              <a:rPr lang="ru-RU" sz="2800" b="1" dirty="0" smtClean="0"/>
              <a:t>Район – 64,6</a:t>
            </a:r>
          </a:p>
          <a:p>
            <a:r>
              <a:rPr lang="ru-RU" sz="2800" b="1" dirty="0" smtClean="0"/>
              <a:t>РТ- 68,8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487577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50810" y="188683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на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анализ статистики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319975435"/>
              </p:ext>
            </p:extLst>
          </p:nvPr>
        </p:nvGraphicFramePr>
        <p:xfrm>
          <a:off x="537028" y="1072286"/>
          <a:ext cx="5689600" cy="4309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056089" y="1072286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93,6</a:t>
            </a:r>
          </a:p>
          <a:p>
            <a:r>
              <a:rPr lang="ru-RU" sz="2800" b="1" dirty="0" smtClean="0"/>
              <a:t>РТ - 97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97943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50810" y="188683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на анализ статистики </a:t>
            </a:r>
            <a:r>
              <a:rPr lang="ru-RU" sz="2800" dirty="0">
                <a:latin typeface="Arial Black" panose="020B0A04020102020204" pitchFamily="34" charset="0"/>
              </a:rPr>
              <a:t>(средний % выполнения)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276017902"/>
              </p:ext>
            </p:extLst>
          </p:nvPr>
        </p:nvGraphicFramePr>
        <p:xfrm>
          <a:off x="537028" y="1072286"/>
          <a:ext cx="5689600" cy="4309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319325" y="1547750"/>
            <a:ext cx="1919184" cy="987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Район – 25</a:t>
            </a:r>
          </a:p>
          <a:p>
            <a:r>
              <a:rPr lang="ru-RU" sz="2800" b="1" dirty="0" smtClean="0"/>
              <a:t>РТ - 78</a:t>
            </a:r>
            <a:endParaRPr lang="ru-RU" sz="2800" b="1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986971" y="2902857"/>
            <a:ext cx="625565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8525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965714524"/>
              </p:ext>
            </p:extLst>
          </p:nvPr>
        </p:nvGraphicFramePr>
        <p:xfrm>
          <a:off x="537028" y="1072286"/>
          <a:ext cx="5442858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 txBox="1">
            <a:spLocks/>
          </p:cNvSpPr>
          <p:nvPr/>
        </p:nvSpPr>
        <p:spPr>
          <a:xfrm>
            <a:off x="150810" y="188683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на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анализ статистики </a:t>
            </a:r>
            <a:r>
              <a:rPr lang="ru-RU" sz="2800" dirty="0">
                <a:latin typeface="Arial Black" panose="020B0A04020102020204" pitchFamily="34" charset="0"/>
              </a:rPr>
              <a:t>(средний % выполнения)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63543" y="1349829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24,9</a:t>
            </a:r>
          </a:p>
          <a:p>
            <a:r>
              <a:rPr lang="ru-RU" sz="2800" b="1" dirty="0" smtClean="0"/>
              <a:t>РТ – 43,7</a:t>
            </a:r>
            <a:endParaRPr lang="ru-RU" sz="2800" b="1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12800" y="2830286"/>
            <a:ext cx="625565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0237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50810" y="188683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на анализ статистики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647593551"/>
              </p:ext>
            </p:extLst>
          </p:nvPr>
        </p:nvGraphicFramePr>
        <p:xfrm>
          <a:off x="537028" y="1072286"/>
          <a:ext cx="5442858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128000" y="1262084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40,6</a:t>
            </a:r>
          </a:p>
          <a:p>
            <a:r>
              <a:rPr lang="ru-RU" sz="2800" b="1" dirty="0" smtClean="0"/>
              <a:t>РТ - 44</a:t>
            </a:r>
            <a:endParaRPr lang="ru-RU" sz="2800" b="1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56343" y="2859314"/>
            <a:ext cx="6197600" cy="1451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410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50810" y="188683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на анализ статистики </a:t>
            </a:r>
            <a:r>
              <a:rPr lang="ru-RU" sz="2800" dirty="0">
                <a:latin typeface="Arial Black" panose="020B0A04020102020204" pitchFamily="34" charset="0"/>
              </a:rPr>
              <a:t>(средний % выполнения)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093776760"/>
              </p:ext>
            </p:extLst>
          </p:nvPr>
        </p:nvGraphicFramePr>
        <p:xfrm>
          <a:off x="537028" y="1072286"/>
          <a:ext cx="5442858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274733" y="1378858"/>
            <a:ext cx="19431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4,2</a:t>
            </a:r>
          </a:p>
          <a:p>
            <a:r>
              <a:rPr lang="ru-RU" sz="2800" b="1" dirty="0" smtClean="0"/>
              <a:t>РТ - 92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15989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449247"/>
              </p:ext>
            </p:extLst>
          </p:nvPr>
        </p:nvGraphicFramePr>
        <p:xfrm>
          <a:off x="452311" y="1145997"/>
          <a:ext cx="11337906" cy="51578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37210">
                  <a:extLst>
                    <a:ext uri="{9D8B030D-6E8A-4147-A177-3AD203B41FA5}">
                      <a16:colId xmlns:a16="http://schemas.microsoft.com/office/drawing/2014/main" val="1409698954"/>
                    </a:ext>
                  </a:extLst>
                </a:gridCol>
                <a:gridCol w="3956852">
                  <a:extLst>
                    <a:ext uri="{9D8B030D-6E8A-4147-A177-3AD203B41FA5}">
                      <a16:colId xmlns:a16="http://schemas.microsoft.com/office/drawing/2014/main" val="3409672850"/>
                    </a:ext>
                  </a:extLst>
                </a:gridCol>
                <a:gridCol w="3443844">
                  <a:extLst>
                    <a:ext uri="{9D8B030D-6E8A-4147-A177-3AD203B41FA5}">
                      <a16:colId xmlns:a16="http://schemas.microsoft.com/office/drawing/2014/main" val="946373695"/>
                    </a:ext>
                  </a:extLst>
                </a:gridCol>
              </a:tblGrid>
              <a:tr h="705631">
                <a:tc>
                  <a:txBody>
                    <a:bodyPr/>
                    <a:lstStyle/>
                    <a:p>
                      <a:pPr marL="0" marR="0" lvl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i="0" dirty="0" smtClean="0">
                          <a:solidFill>
                            <a:schemeClr val="bg1"/>
                          </a:solidFill>
                        </a:rPr>
                        <a:t>РЕЗУЛЬТАТ</a:t>
                      </a:r>
                      <a:endParaRPr lang="ru-RU" sz="1900" b="1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87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i="0" dirty="0" smtClean="0">
                          <a:solidFill>
                            <a:schemeClr val="bg1"/>
                          </a:solidFill>
                        </a:rPr>
                        <a:t>ВИДЫ ДЕЯТЕЛЬНОСТИ</a:t>
                      </a:r>
                      <a:endParaRPr lang="ru-RU" sz="1900" b="1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87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i="0" dirty="0" smtClean="0">
                          <a:solidFill>
                            <a:schemeClr val="bg1"/>
                          </a:solidFill>
                        </a:rPr>
                        <a:t>СПОСОБЫ РЕАЛИЗАЦИИ</a:t>
                      </a:r>
                      <a:endParaRPr lang="ru-RU" sz="1900" b="1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8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2000003"/>
                  </a:ext>
                </a:extLst>
              </a:tr>
              <a:tr h="1696873">
                <a:tc>
                  <a:txBody>
                    <a:bodyPr/>
                    <a:lstStyle/>
                    <a:p>
                      <a:pPr marL="0" marR="0" lvl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РЕГУЛЯТИВНЫЕ</a:t>
                      </a:r>
                      <a:endParaRPr lang="ru-RU" sz="1900" dirty="0" smtClean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algn="ctr"/>
                      <a:endParaRPr lang="ru-RU" sz="19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Самоорганизация</a:t>
                      </a:r>
                    </a:p>
                    <a:p>
                      <a:pPr algn="ctr"/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Самоуправление</a:t>
                      </a:r>
                    </a:p>
                    <a:p>
                      <a:pPr algn="ctr"/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Самоконтроль</a:t>
                      </a:r>
                    </a:p>
                    <a:p>
                      <a:pPr algn="ctr"/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Рефлексия</a:t>
                      </a:r>
                    </a:p>
                    <a:p>
                      <a:pPr algn="ctr"/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Олимпиадное движение</a:t>
                      </a:r>
                    </a:p>
                    <a:p>
                      <a:pPr algn="ctr"/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Учебная деятельность</a:t>
                      </a:r>
                    </a:p>
                    <a:p>
                      <a:pPr algn="ctr"/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НПК</a:t>
                      </a:r>
                    </a:p>
                    <a:p>
                      <a:pPr algn="ctr"/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 ИОМ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770193"/>
                  </a:ext>
                </a:extLst>
              </a:tr>
              <a:tr h="1377659">
                <a:tc>
                  <a:txBody>
                    <a:bodyPr/>
                    <a:lstStyle/>
                    <a:p>
                      <a:pPr marL="0" marR="0" lvl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КОММУНИКАТИВНЫЕ</a:t>
                      </a:r>
                      <a:endParaRPr lang="ru-RU" sz="1900" dirty="0" smtClean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algn="ctr"/>
                      <a:endParaRPr lang="ru-RU" sz="19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Совместная деятельность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Работа в команде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Общение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Учебная деятельность</a:t>
                      </a:r>
                    </a:p>
                    <a:p>
                      <a:pPr marL="0" marR="0" lvl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Проекты (РОЦ, РОЦ Сириус)</a:t>
                      </a:r>
                    </a:p>
                    <a:p>
                      <a:pPr algn="ctr"/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498363"/>
                  </a:ext>
                </a:extLst>
              </a:tr>
              <a:tr h="1377659">
                <a:tc>
                  <a:txBody>
                    <a:bodyPr/>
                    <a:lstStyle/>
                    <a:p>
                      <a:pPr marL="0" marR="0" lvl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ПОЗНАВАТЕЛЬНЫЕ</a:t>
                      </a:r>
                      <a:endParaRPr lang="ru-RU" sz="1900" dirty="0" smtClean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algn="ctr"/>
                      <a:endParaRPr lang="ru-RU" sz="19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Базовые исследовательские навыки</a:t>
                      </a:r>
                    </a:p>
                    <a:p>
                      <a:pPr algn="ctr"/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Работа с информацией</a:t>
                      </a:r>
                    </a:p>
                    <a:p>
                      <a:pPr marL="0" marR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Базовые логические 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Учебная</a:t>
                      </a:r>
                      <a:r>
                        <a:rPr lang="ru-RU" sz="1900" baseline="0" dirty="0" smtClean="0">
                          <a:solidFill>
                            <a:schemeClr val="tx1"/>
                          </a:solidFill>
                        </a:rPr>
                        <a:t> деятельность</a:t>
                      </a:r>
                      <a:endParaRPr lang="ru-RU" sz="19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Проекты</a:t>
                      </a:r>
                    </a:p>
                    <a:p>
                      <a:pPr algn="ctr"/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6584793"/>
                  </a:ext>
                </a:extLst>
              </a:tr>
            </a:tbl>
          </a:graphicData>
        </a:graphic>
      </p:graphicFrame>
      <p:sp>
        <p:nvSpPr>
          <p:cNvPr id="13" name="Заголовок 2"/>
          <p:cNvSpPr txBox="1">
            <a:spLocks/>
          </p:cNvSpPr>
          <p:nvPr/>
        </p:nvSpPr>
        <p:spPr>
          <a:xfrm>
            <a:off x="452311" y="0"/>
            <a:ext cx="8486773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МЕТАПРЕДМЕТНЫЕ </a:t>
            </a:r>
            <a:r>
              <a:rPr lang="ru-RU" sz="2800" dirty="0" smtClean="0">
                <a:latin typeface="Arial Black" panose="020B0A04020102020204" pitchFamily="34" charset="0"/>
              </a:rPr>
              <a:t>РЕЗУЛЬТАТЫ ОСВОЕНИЯ </a:t>
            </a:r>
            <a:r>
              <a:rPr lang="ru-RU" sz="2800" dirty="0">
                <a:latin typeface="Arial Black" panose="020B0A04020102020204" pitchFamily="34" charset="0"/>
              </a:rPr>
              <a:t>ООП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03502" y="821378"/>
            <a:ext cx="1350236" cy="45719"/>
          </a:xfrm>
          <a:prstGeom prst="roundRect">
            <a:avLst/>
          </a:prstGeom>
          <a:solidFill>
            <a:srgbClr val="B287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2348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882628" y="188683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Спасском районе: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результаты выполнения заданий </a:t>
            </a:r>
            <a:r>
              <a:rPr lang="ru-RU" sz="2800" u="sng" dirty="0">
                <a:solidFill>
                  <a:srgbClr val="C00000"/>
                </a:solidFill>
                <a:latin typeface="Arial Black" panose="020B0A04020102020204" pitchFamily="34" charset="0"/>
              </a:rPr>
              <a:t>на анализ статистики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(средний % </a:t>
            </a:r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выполнения, итог)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666173489"/>
              </p:ext>
            </p:extLst>
          </p:nvPr>
        </p:nvGraphicFramePr>
        <p:xfrm>
          <a:off x="2213428" y="1072286"/>
          <a:ext cx="6279408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806047" y="5413536"/>
            <a:ext cx="33114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 СТОЛБЕЦ – РАЙОН</a:t>
            </a:r>
          </a:p>
          <a:p>
            <a:r>
              <a:rPr lang="ru-RU" sz="2800" b="1" dirty="0" smtClean="0"/>
              <a:t>2 СТОЛБЕЦ -РТ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25740" y="5198093"/>
            <a:ext cx="277537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Общий процент:</a:t>
            </a:r>
          </a:p>
          <a:p>
            <a:r>
              <a:rPr lang="ru-RU" sz="2800" b="1" dirty="0" smtClean="0"/>
              <a:t>Район – 33,7</a:t>
            </a:r>
          </a:p>
          <a:p>
            <a:r>
              <a:rPr lang="ru-RU" sz="2800" b="1" dirty="0" smtClean="0"/>
              <a:t>РТ- 58,9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0607189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54010" y="261255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 </a:t>
            </a:r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заданий, требующих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методологических умений </a:t>
            </a:r>
            <a:r>
              <a:rPr lang="ru-RU" sz="2800" dirty="0">
                <a:latin typeface="Arial Black" panose="020B0A04020102020204" pitchFamily="34" charset="0"/>
              </a:rPr>
              <a:t>(средний % выполнения)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904861049"/>
              </p:ext>
            </p:extLst>
          </p:nvPr>
        </p:nvGraphicFramePr>
        <p:xfrm>
          <a:off x="537027" y="1072286"/>
          <a:ext cx="6705601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812800" y="2583543"/>
            <a:ext cx="7082971" cy="2902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374743" y="1144858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74,3</a:t>
            </a:r>
          </a:p>
          <a:p>
            <a:r>
              <a:rPr lang="ru-RU" sz="2800" b="1" dirty="0" smtClean="0"/>
              <a:t>РТ – 72,8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88676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680350816"/>
              </p:ext>
            </p:extLst>
          </p:nvPr>
        </p:nvGraphicFramePr>
        <p:xfrm>
          <a:off x="537027" y="1072286"/>
          <a:ext cx="6705601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519886" y="1262743"/>
            <a:ext cx="22076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 22,5</a:t>
            </a:r>
          </a:p>
          <a:p>
            <a:r>
              <a:rPr lang="ru-RU" sz="2800" b="1" dirty="0" smtClean="0"/>
              <a:t>РТ- 7,8</a:t>
            </a:r>
            <a:endParaRPr lang="ru-RU" sz="2800" b="1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54010" y="261255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 </a:t>
            </a:r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заданий, требующих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методологических умений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58982" y="2244436"/>
            <a:ext cx="6913418" cy="2770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221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899289189"/>
              </p:ext>
            </p:extLst>
          </p:nvPr>
        </p:nvGraphicFramePr>
        <p:xfrm>
          <a:off x="495463" y="1209061"/>
          <a:ext cx="6705601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409709" y="1288473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93,8</a:t>
            </a:r>
          </a:p>
          <a:p>
            <a:r>
              <a:rPr lang="ru-RU" sz="2800" b="1" dirty="0" smtClean="0"/>
              <a:t>РТ - 88</a:t>
            </a:r>
            <a:endParaRPr lang="ru-RU" sz="2800" b="1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942109" y="2937164"/>
            <a:ext cx="6982691" cy="415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2"/>
          <p:cNvSpPr txBox="1">
            <a:spLocks/>
          </p:cNvSpPr>
          <p:nvPr/>
        </p:nvSpPr>
        <p:spPr>
          <a:xfrm>
            <a:off x="354010" y="261255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 </a:t>
            </a:r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заданий, требующих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методологических умений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</p:spTree>
    <p:extLst>
      <p:ext uri="{BB962C8B-B14F-4D97-AF65-F5344CB8AC3E}">
        <p14:creationId xmlns:p14="http://schemas.microsoft.com/office/powerpoint/2010/main" val="1806902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54010" y="261255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 </a:t>
            </a:r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заданий, требующих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методологических умений </a:t>
            </a:r>
            <a:r>
              <a:rPr lang="ru-RU" sz="2800" dirty="0">
                <a:latin typeface="Arial Black" panose="020B0A04020102020204" pitchFamily="34" charset="0"/>
              </a:rPr>
              <a:t>(средний % выполнения)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159021685"/>
              </p:ext>
            </p:extLst>
          </p:nvPr>
        </p:nvGraphicFramePr>
        <p:xfrm>
          <a:off x="495463" y="1209061"/>
          <a:ext cx="6705601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617527" y="1477367"/>
            <a:ext cx="19431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9,4</a:t>
            </a:r>
          </a:p>
          <a:p>
            <a:r>
              <a:rPr lang="ru-RU" sz="2800" b="1" dirty="0" smtClean="0"/>
              <a:t>РТ – 52,3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9975179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54010" y="261255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 </a:t>
            </a:r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заданий, требующих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методологических умений </a:t>
            </a:r>
            <a:r>
              <a:rPr lang="ru-RU" sz="2800" dirty="0">
                <a:latin typeface="Arial Black" panose="020B0A04020102020204" pitchFamily="34" charset="0"/>
              </a:rPr>
              <a:t>(средний % выполнения)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543682550"/>
              </p:ext>
            </p:extLst>
          </p:nvPr>
        </p:nvGraphicFramePr>
        <p:xfrm>
          <a:off x="495463" y="1209061"/>
          <a:ext cx="6705601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57309" y="1274618"/>
            <a:ext cx="18501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77</a:t>
            </a:r>
          </a:p>
          <a:p>
            <a:r>
              <a:rPr lang="ru-RU" sz="2800" b="1" dirty="0" smtClean="0"/>
              <a:t>РТ - 64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314675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54010" y="261255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 </a:t>
            </a:r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заданий, требующих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методологических умений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574405933"/>
              </p:ext>
            </p:extLst>
          </p:nvPr>
        </p:nvGraphicFramePr>
        <p:xfrm>
          <a:off x="495463" y="1209061"/>
          <a:ext cx="6705601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26508" y="1144858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62,4</a:t>
            </a:r>
          </a:p>
          <a:p>
            <a:r>
              <a:rPr lang="ru-RU" sz="2800" b="1" dirty="0" smtClean="0"/>
              <a:t>РТ - 31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0840633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54010" y="261255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 </a:t>
            </a:r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заданий, требующих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методологических умений </a:t>
            </a:r>
            <a:r>
              <a:rPr lang="ru-RU" sz="2800" dirty="0">
                <a:latin typeface="Arial Black" panose="020B0A04020102020204" pitchFamily="34" charset="0"/>
              </a:rPr>
              <a:t>(средний % выполнения)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154518373"/>
              </p:ext>
            </p:extLst>
          </p:nvPr>
        </p:nvGraphicFramePr>
        <p:xfrm>
          <a:off x="495463" y="1209061"/>
          <a:ext cx="6705601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437418" y="1260764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43,9</a:t>
            </a:r>
          </a:p>
          <a:p>
            <a:r>
              <a:rPr lang="ru-RU" sz="2800" b="1" dirty="0" smtClean="0"/>
              <a:t>РТ – 57,5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5635571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018886270"/>
              </p:ext>
            </p:extLst>
          </p:nvPr>
        </p:nvGraphicFramePr>
        <p:xfrm>
          <a:off x="495463" y="1209061"/>
          <a:ext cx="6705601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 txBox="1">
            <a:spLocks/>
          </p:cNvSpPr>
          <p:nvPr/>
        </p:nvSpPr>
        <p:spPr>
          <a:xfrm>
            <a:off x="354010" y="261255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 </a:t>
            </a:r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заданий, требующих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методологических умений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28364" y="1593273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95,8</a:t>
            </a:r>
          </a:p>
          <a:p>
            <a:r>
              <a:rPr lang="ru-RU" sz="2800" b="1" dirty="0" smtClean="0"/>
              <a:t>РТ- 75,8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1801088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2063068" y="72989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 </a:t>
            </a:r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заданий, требующих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методологических умений</a:t>
            </a:r>
            <a:r>
              <a:rPr lang="ru-RU" sz="2800" dirty="0">
                <a:latin typeface="Arial Black" panose="020B0A04020102020204" pitchFamily="34" charset="0"/>
              </a:rPr>
              <a:t> (средний % </a:t>
            </a:r>
            <a:r>
              <a:rPr lang="ru-RU" sz="2800" dirty="0" smtClean="0">
                <a:latin typeface="Arial Black" panose="020B0A04020102020204" pitchFamily="34" charset="0"/>
              </a:rPr>
              <a:t>выполнения, итог)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052698557"/>
              </p:ext>
            </p:extLst>
          </p:nvPr>
        </p:nvGraphicFramePr>
        <p:xfrm>
          <a:off x="1316182" y="956592"/>
          <a:ext cx="9919854" cy="4138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42037" y="5136625"/>
            <a:ext cx="30420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Общий процент:</a:t>
            </a:r>
          </a:p>
          <a:p>
            <a:r>
              <a:rPr lang="ru-RU" sz="2800" b="1" dirty="0" smtClean="0"/>
              <a:t>Район – 60</a:t>
            </a:r>
          </a:p>
          <a:p>
            <a:r>
              <a:rPr lang="ru-RU" sz="2800" b="1" dirty="0" smtClean="0"/>
              <a:t>РТ- 58,4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5094" y="5352068"/>
            <a:ext cx="35300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1 СТОЛБЕЦ – РАЙОН</a:t>
            </a:r>
          </a:p>
          <a:p>
            <a:r>
              <a:rPr lang="ru-RU" sz="2800" b="1" dirty="0"/>
              <a:t>2 СТОЛБЕЦ -РТ</a:t>
            </a:r>
          </a:p>
        </p:txBody>
      </p:sp>
    </p:spTree>
    <p:extLst>
      <p:ext uri="{BB962C8B-B14F-4D97-AF65-F5344CB8AC3E}">
        <p14:creationId xmlns:p14="http://schemas.microsoft.com/office/powerpoint/2010/main" val="3887576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2"/>
          <p:cNvSpPr txBox="1">
            <a:spLocks/>
          </p:cNvSpPr>
          <p:nvPr/>
        </p:nvSpPr>
        <p:spPr>
          <a:xfrm>
            <a:off x="1593669" y="135131"/>
            <a:ext cx="7537400" cy="14324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 smtClean="0">
                <a:latin typeface="Arial Black" panose="020B0A04020102020204" pitchFamily="34" charset="0"/>
              </a:rPr>
              <a:t>ДОСТИЖЕНИЕ МЕТАПРЕДМЕТНЫХ</a:t>
            </a:r>
          </a:p>
          <a:p>
            <a:pPr algn="l"/>
            <a:r>
              <a:rPr lang="ru-RU" sz="2800" dirty="0" smtClean="0">
                <a:latin typeface="Arial Black" panose="020B0A04020102020204" pitchFamily="34" charset="0"/>
              </a:rPr>
              <a:t>РЕЗУЛЬТАТОВ ОСВОЕНИЯ ПРОГРАММ. </a:t>
            </a:r>
          </a:p>
          <a:p>
            <a:pPr algn="l"/>
            <a:r>
              <a:rPr lang="ru-RU" sz="2800" dirty="0" smtClean="0">
                <a:latin typeface="Arial Black" panose="020B0A04020102020204" pitchFamily="34" charset="0"/>
              </a:rPr>
              <a:t>НАПРАВЛЕНИЯ АНАЛИЗА.</a:t>
            </a:r>
          </a:p>
          <a:p>
            <a:pPr algn="l"/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26" name="Параллелограмм 25"/>
          <p:cNvSpPr/>
          <p:nvPr/>
        </p:nvSpPr>
        <p:spPr>
          <a:xfrm>
            <a:off x="1041826" y="1638492"/>
            <a:ext cx="8441808" cy="536637"/>
          </a:xfrm>
          <a:prstGeom prst="parallelogram">
            <a:avLst>
              <a:gd name="adj" fmla="val 64711"/>
            </a:avLst>
          </a:prstGeom>
          <a:solidFill>
            <a:srgbClr val="E8E1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85800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Montserrat" panose="00000500000000000000" pitchFamily="2" charset="-52"/>
              </a:rPr>
              <a:t>1. Работа </a:t>
            </a:r>
            <a:r>
              <a:rPr lang="ru-RU" sz="2000" b="1" dirty="0">
                <a:solidFill>
                  <a:schemeClr val="tx1"/>
                </a:solidFill>
                <a:latin typeface="Montserrat" panose="00000500000000000000" pitchFamily="2" charset="-52"/>
              </a:rPr>
              <a:t>с текстом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anose="00000500000000000000" pitchFamily="2" charset="-52"/>
            </a:endParaRPr>
          </a:p>
        </p:txBody>
      </p:sp>
      <p:sp>
        <p:nvSpPr>
          <p:cNvPr id="28" name="Параллелограмм 27"/>
          <p:cNvSpPr/>
          <p:nvPr/>
        </p:nvSpPr>
        <p:spPr>
          <a:xfrm>
            <a:off x="908475" y="2658491"/>
            <a:ext cx="8575159" cy="536637"/>
          </a:xfrm>
          <a:prstGeom prst="parallelogram">
            <a:avLst>
              <a:gd name="adj" fmla="val 64711"/>
            </a:avLst>
          </a:prstGeom>
          <a:solidFill>
            <a:srgbClr val="E8E1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85800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Montserrat" panose="00000500000000000000" pitchFamily="2" charset="-52"/>
              </a:rPr>
              <a:t> 2. Анализ </a:t>
            </a:r>
            <a:r>
              <a:rPr lang="ru-RU" sz="2000" b="1" dirty="0">
                <a:solidFill>
                  <a:schemeClr val="tx1"/>
                </a:solidFill>
                <a:latin typeface="Montserrat" panose="00000500000000000000" pitchFamily="2" charset="-52"/>
              </a:rPr>
              <a:t>изображений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anose="00000500000000000000" pitchFamily="2" charset="-52"/>
            </a:endParaRPr>
          </a:p>
        </p:txBody>
      </p:sp>
      <p:sp>
        <p:nvSpPr>
          <p:cNvPr id="29" name="Параллелограмм 28"/>
          <p:cNvSpPr/>
          <p:nvPr/>
        </p:nvSpPr>
        <p:spPr>
          <a:xfrm>
            <a:off x="803499" y="3678490"/>
            <a:ext cx="8784637" cy="536637"/>
          </a:xfrm>
          <a:prstGeom prst="parallelogram">
            <a:avLst>
              <a:gd name="adj" fmla="val 64711"/>
            </a:avLst>
          </a:prstGeom>
          <a:solidFill>
            <a:srgbClr val="E8E1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85800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Montserrat" panose="00000500000000000000" pitchFamily="2" charset="-52"/>
              </a:rPr>
              <a:t> 3. Анализ </a:t>
            </a:r>
            <a:r>
              <a:rPr lang="ru-RU" sz="2000" b="1" dirty="0">
                <a:solidFill>
                  <a:schemeClr val="tx1"/>
                </a:solidFill>
                <a:latin typeface="Montserrat" panose="00000500000000000000" pitchFamily="2" charset="-52"/>
              </a:rPr>
              <a:t>статистики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anose="00000500000000000000" pitchFamily="2" charset="-52"/>
            </a:endParaRPr>
          </a:p>
        </p:txBody>
      </p:sp>
      <p:sp>
        <p:nvSpPr>
          <p:cNvPr id="30" name="Параллелограмм 29"/>
          <p:cNvSpPr/>
          <p:nvPr/>
        </p:nvSpPr>
        <p:spPr>
          <a:xfrm>
            <a:off x="908474" y="4698489"/>
            <a:ext cx="8679662" cy="536637"/>
          </a:xfrm>
          <a:prstGeom prst="parallelogram">
            <a:avLst>
              <a:gd name="adj" fmla="val 64711"/>
            </a:avLst>
          </a:prstGeom>
          <a:solidFill>
            <a:srgbClr val="E8E1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85800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Montserrat" panose="00000500000000000000" pitchFamily="2" charset="-52"/>
              </a:rPr>
              <a:t>4. Развитие математических </a:t>
            </a:r>
            <a:r>
              <a:rPr lang="ru-RU" sz="2000" b="1" dirty="0">
                <a:solidFill>
                  <a:schemeClr val="tx1"/>
                </a:solidFill>
                <a:latin typeface="Montserrat" panose="00000500000000000000" pitchFamily="2" charset="-52"/>
              </a:rPr>
              <a:t>навыков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anose="00000500000000000000" pitchFamily="2" charset="-52"/>
            </a:endParaRPr>
          </a:p>
        </p:txBody>
      </p:sp>
      <p:sp>
        <p:nvSpPr>
          <p:cNvPr id="31" name="Параллелограмм 30"/>
          <p:cNvSpPr/>
          <p:nvPr/>
        </p:nvSpPr>
        <p:spPr>
          <a:xfrm>
            <a:off x="908473" y="5718488"/>
            <a:ext cx="8679663" cy="536637"/>
          </a:xfrm>
          <a:prstGeom prst="parallelogram">
            <a:avLst>
              <a:gd name="adj" fmla="val 64711"/>
            </a:avLst>
          </a:prstGeom>
          <a:solidFill>
            <a:srgbClr val="E8E1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85800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Montserrat" panose="00000500000000000000" pitchFamily="2" charset="-52"/>
              </a:rPr>
              <a:t>5. Использование методологических </a:t>
            </a:r>
            <a:r>
              <a:rPr lang="ru-RU" sz="2000" b="1" dirty="0">
                <a:solidFill>
                  <a:schemeClr val="tx1"/>
                </a:solidFill>
                <a:latin typeface="Montserrat" panose="00000500000000000000" pitchFamily="2" charset="-52"/>
              </a:rPr>
              <a:t>умений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anose="00000500000000000000" pitchFamily="2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24" y="3661194"/>
            <a:ext cx="981295" cy="8704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615" y="2521050"/>
            <a:ext cx="1069265" cy="10692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428" y="1498935"/>
            <a:ext cx="891452" cy="8914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265" y="4627860"/>
            <a:ext cx="783615" cy="7836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916" y="5587824"/>
            <a:ext cx="797964" cy="79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499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202930" y="168632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на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анализ изображений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408162540"/>
              </p:ext>
            </p:extLst>
          </p:nvPr>
        </p:nvGraphicFramePr>
        <p:xfrm>
          <a:off x="495463" y="1209061"/>
          <a:ext cx="6705601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71164" y="1052235"/>
            <a:ext cx="23086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74,55</a:t>
            </a:r>
          </a:p>
          <a:p>
            <a:r>
              <a:rPr lang="ru-RU" sz="2800" b="1" dirty="0" smtClean="0"/>
              <a:t>РТ - 75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640769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202930" y="168632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на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анализ изображений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526293549"/>
              </p:ext>
            </p:extLst>
          </p:nvPr>
        </p:nvGraphicFramePr>
        <p:xfrm>
          <a:off x="495463" y="1209061"/>
          <a:ext cx="6705601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882743" y="2032000"/>
            <a:ext cx="18501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63</a:t>
            </a:r>
          </a:p>
          <a:p>
            <a:r>
              <a:rPr lang="ru-RU" sz="2800" b="1" dirty="0" smtClean="0"/>
              <a:t>РТ - 73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9021950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202930" y="168632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на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анализ изображений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667749857"/>
              </p:ext>
            </p:extLst>
          </p:nvPr>
        </p:nvGraphicFramePr>
        <p:xfrm>
          <a:off x="495463" y="1209061"/>
          <a:ext cx="6705601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331200" y="1727200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37,5</a:t>
            </a:r>
          </a:p>
          <a:p>
            <a:r>
              <a:rPr lang="ru-RU" sz="2800" b="1" dirty="0" smtClean="0"/>
              <a:t>РТ -72,5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9739709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202930" y="168632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на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анализ изображений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98966649"/>
              </p:ext>
            </p:extLst>
          </p:nvPr>
        </p:nvGraphicFramePr>
        <p:xfrm>
          <a:off x="495463" y="1209061"/>
          <a:ext cx="6705601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448800" y="1277257"/>
            <a:ext cx="18501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40</a:t>
            </a:r>
          </a:p>
          <a:p>
            <a:r>
              <a:rPr lang="ru-RU" sz="2800" b="1" dirty="0" smtClean="0"/>
              <a:t>РТ -81,7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0236327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202930" y="168632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на анализ изображений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900185309"/>
              </p:ext>
            </p:extLst>
          </p:nvPr>
        </p:nvGraphicFramePr>
        <p:xfrm>
          <a:off x="408377" y="1052235"/>
          <a:ext cx="6705601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924800" y="1843314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59,9</a:t>
            </a:r>
          </a:p>
          <a:p>
            <a:r>
              <a:rPr lang="ru-RU" sz="2800" b="1" dirty="0" smtClean="0"/>
              <a:t>РТ- 60,4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8859623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202930" y="168632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на анализ изображений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381671318"/>
              </p:ext>
            </p:extLst>
          </p:nvPr>
        </p:nvGraphicFramePr>
        <p:xfrm>
          <a:off x="408377" y="1052235"/>
          <a:ext cx="6705601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447314" y="1175657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91,7</a:t>
            </a:r>
          </a:p>
          <a:p>
            <a:r>
              <a:rPr lang="ru-RU" sz="2800" b="1" dirty="0" smtClean="0"/>
              <a:t>РТ- 70,7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553189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202930" y="168632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на анализ изображений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478364572"/>
              </p:ext>
            </p:extLst>
          </p:nvPr>
        </p:nvGraphicFramePr>
        <p:xfrm>
          <a:off x="408377" y="1052235"/>
          <a:ext cx="6705601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824686" y="1277257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62,9</a:t>
            </a:r>
          </a:p>
          <a:p>
            <a:r>
              <a:rPr lang="ru-RU" sz="2800" b="1" dirty="0" smtClean="0"/>
              <a:t>РТ - 74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6300050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2134398" y="111271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Спасском районе: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результаты выполнения заданий </a:t>
            </a:r>
            <a:r>
              <a:rPr lang="ru-RU" sz="2800" u="sng" dirty="0">
                <a:solidFill>
                  <a:srgbClr val="C00000"/>
                </a:solidFill>
                <a:latin typeface="Arial Black" panose="020B0A04020102020204" pitchFamily="34" charset="0"/>
              </a:rPr>
              <a:t>на анализ изображений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658767172"/>
              </p:ext>
            </p:extLst>
          </p:nvPr>
        </p:nvGraphicFramePr>
        <p:xfrm>
          <a:off x="1378857" y="1018427"/>
          <a:ext cx="9245600" cy="416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11408" y="4993906"/>
            <a:ext cx="37251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Общий процент:</a:t>
            </a:r>
          </a:p>
          <a:p>
            <a:pPr algn="ctr"/>
            <a:r>
              <a:rPr lang="ru-RU" sz="2800" b="1" dirty="0" smtClean="0"/>
              <a:t>Район – </a:t>
            </a:r>
            <a:r>
              <a:rPr lang="ru-RU" sz="2800" b="1" dirty="0" smtClean="0"/>
              <a:t>63,3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РТ - 71,1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199929" y="5209349"/>
            <a:ext cx="36582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1 СТОЛБЕЦ – РАЙОН</a:t>
            </a:r>
          </a:p>
          <a:p>
            <a:r>
              <a:rPr lang="ru-RU" sz="2800" b="1" dirty="0"/>
              <a:t>2 СТОЛБЕЦ </a:t>
            </a:r>
            <a:r>
              <a:rPr lang="ru-RU" sz="2800" b="1" dirty="0" smtClean="0"/>
              <a:t>- РТ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704659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452312" y="166252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 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</a:t>
            </a: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на работу с текстом </a:t>
            </a:r>
            <a:r>
              <a:rPr lang="ru-RU" sz="2800" dirty="0">
                <a:latin typeface="Arial Black" panose="020B0A04020102020204" pitchFamily="34" charset="0"/>
              </a:rPr>
              <a:t>(средний % выполнения)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424191517"/>
              </p:ext>
            </p:extLst>
          </p:nvPr>
        </p:nvGraphicFramePr>
        <p:xfrm>
          <a:off x="563418" y="1285382"/>
          <a:ext cx="8876805" cy="4226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047017" y="563399"/>
            <a:ext cx="26158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/>
              <a:t>Район – 70,3</a:t>
            </a:r>
          </a:p>
          <a:p>
            <a:pPr algn="r"/>
            <a:r>
              <a:rPr lang="ru-RU" sz="2800" b="1" dirty="0" smtClean="0"/>
              <a:t>РТ - 71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12976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452312" y="166252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 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</a:t>
            </a: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на работу с текстом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219411881"/>
              </p:ext>
            </p:extLst>
          </p:nvPr>
        </p:nvGraphicFramePr>
        <p:xfrm>
          <a:off x="638629" y="1314752"/>
          <a:ext cx="7064498" cy="3700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963892" y="572801"/>
            <a:ext cx="25217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/>
              <a:t>Район – 57,35</a:t>
            </a:r>
          </a:p>
          <a:p>
            <a:pPr algn="r"/>
            <a:r>
              <a:rPr lang="ru-RU" sz="2800" b="1" dirty="0" smtClean="0"/>
              <a:t>РТ - 80</a:t>
            </a:r>
            <a:endParaRPr lang="ru-RU" sz="28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80582" y="2455553"/>
            <a:ext cx="7344228" cy="1980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5547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452312" y="166252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 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</a:t>
            </a: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на работу с текстом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730352193"/>
              </p:ext>
            </p:extLst>
          </p:nvPr>
        </p:nvGraphicFramePr>
        <p:xfrm>
          <a:off x="452312" y="1161143"/>
          <a:ext cx="7109631" cy="4425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839860" y="684089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13,2</a:t>
            </a:r>
          </a:p>
          <a:p>
            <a:r>
              <a:rPr lang="ru-RU" sz="2800" b="1" dirty="0" smtClean="0"/>
              <a:t>РТ  - 52,8 </a:t>
            </a:r>
            <a:endParaRPr lang="ru-RU" sz="28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899886" y="3497943"/>
            <a:ext cx="7126514" cy="1451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447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452312" y="166252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 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на работу с текстом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907332442"/>
              </p:ext>
            </p:extLst>
          </p:nvPr>
        </p:nvGraphicFramePr>
        <p:xfrm>
          <a:off x="783772" y="1190171"/>
          <a:ext cx="6763658" cy="4862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849096" y="713117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38,6</a:t>
            </a:r>
          </a:p>
          <a:p>
            <a:r>
              <a:rPr lang="ru-RU" sz="2800" b="1" dirty="0" smtClean="0"/>
              <a:t>РТ - 48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185582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452312" y="166252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 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заданий на работу с текстом (средний % выполнения)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19335632"/>
              </p:ext>
            </p:extLst>
          </p:nvPr>
        </p:nvGraphicFramePr>
        <p:xfrm>
          <a:off x="300182" y="1260764"/>
          <a:ext cx="7167418" cy="3977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963891" y="1274618"/>
            <a:ext cx="21387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 - 70,8</a:t>
            </a:r>
          </a:p>
          <a:p>
            <a:r>
              <a:rPr lang="ru-RU" sz="2800" b="1" dirty="0" smtClean="0"/>
              <a:t>РТ- 58,75</a:t>
            </a:r>
            <a:endParaRPr lang="ru-RU" sz="28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942109" y="2937164"/>
            <a:ext cx="7536873" cy="1385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524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452312" y="166252"/>
            <a:ext cx="7772498" cy="8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1219140" rtl="0" eaLnBrk="1" latinLnBrk="0" hangingPunct="1">
              <a:spcBef>
                <a:spcPct val="0"/>
              </a:spcBef>
              <a:buNone/>
              <a:defRPr sz="5867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Arial Black" panose="020B0A04020102020204" pitchFamily="34" charset="0"/>
              </a:rPr>
              <a:t>ЕГЭ 2023 года в </a:t>
            </a:r>
            <a:r>
              <a:rPr lang="ru-RU" sz="2800" dirty="0" smtClean="0">
                <a:latin typeface="Arial Black" panose="020B0A04020102020204" pitchFamily="34" charset="0"/>
              </a:rPr>
              <a:t>Спасском районе :</a:t>
            </a:r>
            <a:endParaRPr lang="ru-RU" sz="2800" dirty="0">
              <a:latin typeface="Arial Black" panose="020B0A04020102020204" pitchFamily="34" charset="0"/>
            </a:endParaRPr>
          </a:p>
          <a:p>
            <a:pPr algn="l"/>
            <a:r>
              <a:rPr lang="ru-RU" sz="2800" dirty="0">
                <a:latin typeface="Arial Black" panose="020B0A04020102020204" pitchFamily="34" charset="0"/>
              </a:rPr>
              <a:t>результаты выполнения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заданий на работу с текстом</a:t>
            </a:r>
            <a:r>
              <a:rPr lang="ru-RU" sz="2800" dirty="0">
                <a:latin typeface="Arial Black" panose="020B0A04020102020204" pitchFamily="34" charset="0"/>
              </a:rPr>
              <a:t> (средний % выполнения)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842102656"/>
              </p:ext>
            </p:extLst>
          </p:nvPr>
        </p:nvGraphicFramePr>
        <p:xfrm>
          <a:off x="692727" y="1219200"/>
          <a:ext cx="6197600" cy="3644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880764" y="1427018"/>
            <a:ext cx="2125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Район – 91,7</a:t>
            </a:r>
          </a:p>
          <a:p>
            <a:r>
              <a:rPr lang="ru-RU" sz="2800" b="1" dirty="0" smtClean="0"/>
              <a:t>РТ -94</a:t>
            </a:r>
            <a:endParaRPr lang="ru-RU" sz="28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1219200" y="2327564"/>
            <a:ext cx="6206836" cy="2770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29933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1021</Words>
  <Application>Microsoft Office PowerPoint</Application>
  <PresentationFormat>Широкоэкранный</PresentationFormat>
  <Paragraphs>202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Arial Black</vt:lpstr>
      <vt:lpstr>Calibri</vt:lpstr>
      <vt:lpstr>Calibri Light</vt:lpstr>
      <vt:lpstr>Cambria</vt:lpstr>
      <vt:lpstr>Montserrat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office 2007 rus ent: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Zam</dc:creator>
  <cp:lastModifiedBy>Zam</cp:lastModifiedBy>
  <cp:revision>36</cp:revision>
  <dcterms:created xsi:type="dcterms:W3CDTF">2023-09-01T09:01:45Z</dcterms:created>
  <dcterms:modified xsi:type="dcterms:W3CDTF">2023-09-08T04:59:05Z</dcterms:modified>
</cp:coreProperties>
</file>